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4239" r:id="rId2"/>
    <p:sldId id="4219" r:id="rId3"/>
    <p:sldId id="4224" r:id="rId4"/>
    <p:sldId id="4226" r:id="rId5"/>
    <p:sldId id="4218" r:id="rId6"/>
    <p:sldId id="4233" r:id="rId7"/>
    <p:sldId id="4235" r:id="rId8"/>
    <p:sldId id="4234" r:id="rId9"/>
    <p:sldId id="4236" r:id="rId10"/>
    <p:sldId id="4176" r:id="rId11"/>
    <p:sldId id="4242" r:id="rId12"/>
    <p:sldId id="4493" r:id="rId13"/>
    <p:sldId id="4494" r:id="rId14"/>
    <p:sldId id="2147478262" r:id="rId15"/>
    <p:sldId id="2147478266" r:id="rId16"/>
    <p:sldId id="2147478268" r:id="rId17"/>
    <p:sldId id="2147478269" r:id="rId18"/>
    <p:sldId id="2147478270" r:id="rId19"/>
    <p:sldId id="2147478271" r:id="rId20"/>
    <p:sldId id="2147478258" r:id="rId21"/>
    <p:sldId id="267" r:id="rId22"/>
    <p:sldId id="3747" r:id="rId23"/>
    <p:sldId id="4241" r:id="rId24"/>
    <p:sldId id="2147478261"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814064-0855-4036-83EA-881D1D211393}" v="4" dt="2026-06-18T02:53:11.8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5230" autoAdjust="0"/>
  </p:normalViewPr>
  <p:slideViewPr>
    <p:cSldViewPr snapToGrid="0">
      <p:cViewPr varScale="1">
        <p:scale>
          <a:sx n="90" d="100"/>
          <a:sy n="90" d="100"/>
        </p:scale>
        <p:origin x="2172" y="96"/>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shu Singh" userId="c4516824-90e8-449e-beb3-a25fd367ec78" providerId="ADAL" clId="{F3096907-562F-41B3-90F1-80247179D4D5}"/>
    <pc:docChg chg="custSel addSld delSld modSld">
      <pc:chgData name="Anshu Singh" userId="c4516824-90e8-449e-beb3-a25fd367ec78" providerId="ADAL" clId="{F3096907-562F-41B3-90F1-80247179D4D5}" dt="2026-06-18T02:54:10.091" v="536" actId="20577"/>
      <pc:docMkLst>
        <pc:docMk/>
      </pc:docMkLst>
      <pc:sldChg chg="modSp mod">
        <pc:chgData name="Anshu Singh" userId="c4516824-90e8-449e-beb3-a25fd367ec78" providerId="ADAL" clId="{F3096907-562F-41B3-90F1-80247179D4D5}" dt="2026-06-11T17:13:00.174" v="89" actId="1076"/>
        <pc:sldMkLst>
          <pc:docMk/>
          <pc:sldMk cId="2568567741" sldId="3929"/>
        </pc:sldMkLst>
        <pc:spChg chg="mod">
          <ac:chgData name="Anshu Singh" userId="c4516824-90e8-449e-beb3-a25fd367ec78" providerId="ADAL" clId="{F3096907-562F-41B3-90F1-80247179D4D5}" dt="2026-06-11T17:13:00.174" v="89" actId="1076"/>
          <ac:spMkLst>
            <pc:docMk/>
            <pc:sldMk cId="2568567741" sldId="3929"/>
            <ac:spMk id="3" creationId="{FAAFA009-0A31-17A2-ABEE-9C4EECFAA307}"/>
          </ac:spMkLst>
        </pc:spChg>
        <pc:spChg chg="mod">
          <ac:chgData name="Anshu Singh" userId="c4516824-90e8-449e-beb3-a25fd367ec78" providerId="ADAL" clId="{F3096907-562F-41B3-90F1-80247179D4D5}" dt="2026-06-11T17:12:08.701" v="12" actId="20577"/>
          <ac:spMkLst>
            <pc:docMk/>
            <pc:sldMk cId="2568567741" sldId="3929"/>
            <ac:spMk id="4" creationId="{7A69F0A0-6A95-360F-D937-DB5953AC68C4}"/>
          </ac:spMkLst>
        </pc:spChg>
      </pc:sldChg>
      <pc:sldChg chg="addSp modSp mod">
        <pc:chgData name="Anshu Singh" userId="c4516824-90e8-449e-beb3-a25fd367ec78" providerId="ADAL" clId="{F3096907-562F-41B3-90F1-80247179D4D5}" dt="2026-06-11T17:16:27.843" v="113" actId="1076"/>
        <pc:sldMkLst>
          <pc:docMk/>
          <pc:sldMk cId="1717332055" sldId="4218"/>
        </pc:sldMkLst>
        <pc:picChg chg="add mod">
          <ac:chgData name="Anshu Singh" userId="c4516824-90e8-449e-beb3-a25fd367ec78" providerId="ADAL" clId="{F3096907-562F-41B3-90F1-80247179D4D5}" dt="2026-06-11T17:16:27.843" v="113" actId="1076"/>
          <ac:picMkLst>
            <pc:docMk/>
            <pc:sldMk cId="1717332055" sldId="4218"/>
            <ac:picMk id="2" creationId="{E2D6354A-AEE6-84FB-BE3F-36BCE0D1DA42}"/>
          </ac:picMkLst>
        </pc:picChg>
      </pc:sldChg>
      <pc:sldChg chg="addSp delSp modSp mod">
        <pc:chgData name="Anshu Singh" userId="c4516824-90e8-449e-beb3-a25fd367ec78" providerId="ADAL" clId="{F3096907-562F-41B3-90F1-80247179D4D5}" dt="2026-06-11T17:15:59.232" v="109"/>
        <pc:sldMkLst>
          <pc:docMk/>
          <pc:sldMk cId="1127438906" sldId="4219"/>
        </pc:sldMkLst>
        <pc:picChg chg="add mod">
          <ac:chgData name="Anshu Singh" userId="c4516824-90e8-449e-beb3-a25fd367ec78" providerId="ADAL" clId="{F3096907-562F-41B3-90F1-80247179D4D5}" dt="2026-06-11T17:15:59.232" v="109"/>
          <ac:picMkLst>
            <pc:docMk/>
            <pc:sldMk cId="1127438906" sldId="4219"/>
            <ac:picMk id="3" creationId="{7548CBE1-715E-1144-DE72-A47C9AC1714E}"/>
          </ac:picMkLst>
        </pc:picChg>
      </pc:sldChg>
      <pc:sldChg chg="addSp delSp modSp mod">
        <pc:chgData name="Anshu Singh" userId="c4516824-90e8-449e-beb3-a25fd367ec78" providerId="ADAL" clId="{F3096907-562F-41B3-90F1-80247179D4D5}" dt="2026-06-11T17:15:50.554" v="107"/>
        <pc:sldMkLst>
          <pc:docMk/>
          <pc:sldMk cId="3981400460" sldId="4224"/>
        </pc:sldMkLst>
        <pc:picChg chg="add mod">
          <ac:chgData name="Anshu Singh" userId="c4516824-90e8-449e-beb3-a25fd367ec78" providerId="ADAL" clId="{F3096907-562F-41B3-90F1-80247179D4D5}" dt="2026-06-11T17:15:50.554" v="107"/>
          <ac:picMkLst>
            <pc:docMk/>
            <pc:sldMk cId="3981400460" sldId="4224"/>
            <ac:picMk id="9" creationId="{12F3B06D-DC9F-9A8D-088E-832C95CDAA3A}"/>
          </ac:picMkLst>
        </pc:picChg>
      </pc:sldChg>
      <pc:sldChg chg="addSp modSp mod">
        <pc:chgData name="Anshu Singh" userId="c4516824-90e8-449e-beb3-a25fd367ec78" providerId="ADAL" clId="{F3096907-562F-41B3-90F1-80247179D4D5}" dt="2026-06-11T17:16:48.750" v="116" actId="1076"/>
        <pc:sldMkLst>
          <pc:docMk/>
          <pc:sldMk cId="830778779" sldId="4234"/>
        </pc:sldMkLst>
        <pc:picChg chg="add mod">
          <ac:chgData name="Anshu Singh" userId="c4516824-90e8-449e-beb3-a25fd367ec78" providerId="ADAL" clId="{F3096907-562F-41B3-90F1-80247179D4D5}" dt="2026-06-11T17:16:48.750" v="116" actId="1076"/>
          <ac:picMkLst>
            <pc:docMk/>
            <pc:sldMk cId="830778779" sldId="4234"/>
            <ac:picMk id="2" creationId="{3F2CFCD0-EE60-F72D-F7E8-49D43EC2C400}"/>
          </ac:picMkLst>
        </pc:picChg>
      </pc:sldChg>
      <pc:sldChg chg="addSp modSp mod">
        <pc:chgData name="Anshu Singh" userId="c4516824-90e8-449e-beb3-a25fd367ec78" providerId="ADAL" clId="{F3096907-562F-41B3-90F1-80247179D4D5}" dt="2026-06-11T17:15:17.924" v="105" actId="1076"/>
        <pc:sldMkLst>
          <pc:docMk/>
          <pc:sldMk cId="2029730418" sldId="4290"/>
        </pc:sldMkLst>
        <pc:spChg chg="mod">
          <ac:chgData name="Anshu Singh" userId="c4516824-90e8-449e-beb3-a25fd367ec78" providerId="ADAL" clId="{F3096907-562F-41B3-90F1-80247179D4D5}" dt="2026-06-11T17:15:17.924" v="105" actId="1076"/>
          <ac:spMkLst>
            <pc:docMk/>
            <pc:sldMk cId="2029730418" sldId="4290"/>
            <ac:spMk id="4" creationId="{B1C5974C-CB12-D595-8B51-1E429892E33B}"/>
          </ac:spMkLst>
        </pc:spChg>
        <pc:picChg chg="add mod">
          <ac:chgData name="Anshu Singh" userId="c4516824-90e8-449e-beb3-a25fd367ec78" providerId="ADAL" clId="{F3096907-562F-41B3-90F1-80247179D4D5}" dt="2026-06-11T17:14:47.380" v="100" actId="1076"/>
          <ac:picMkLst>
            <pc:docMk/>
            <pc:sldMk cId="2029730418" sldId="4290"/>
            <ac:picMk id="2" creationId="{2B4E4E3C-6298-1DBA-B8A7-C50E56C5E588}"/>
          </ac:picMkLst>
        </pc:picChg>
        <pc:picChg chg="mod">
          <ac:chgData name="Anshu Singh" userId="c4516824-90e8-449e-beb3-a25fd367ec78" providerId="ADAL" clId="{F3096907-562F-41B3-90F1-80247179D4D5}" dt="2026-06-11T17:15:12.031" v="104" actId="1076"/>
          <ac:picMkLst>
            <pc:docMk/>
            <pc:sldMk cId="2029730418" sldId="4290"/>
            <ac:picMk id="2050" creationId="{115A6BED-555E-F95D-E44A-E671F9FE7BA5}"/>
          </ac:picMkLst>
        </pc:picChg>
      </pc:sldChg>
      <pc:sldChg chg="addSp delSp modSp mod">
        <pc:chgData name="Anshu Singh" userId="c4516824-90e8-449e-beb3-a25fd367ec78" providerId="ADAL" clId="{F3096907-562F-41B3-90F1-80247179D4D5}" dt="2026-06-11T17:13:44.682" v="94" actId="1076"/>
        <pc:sldMkLst>
          <pc:docMk/>
          <pc:sldMk cId="235216187" sldId="4492"/>
        </pc:sldMkLst>
        <pc:picChg chg="add mod">
          <ac:chgData name="Anshu Singh" userId="c4516824-90e8-449e-beb3-a25fd367ec78" providerId="ADAL" clId="{F3096907-562F-41B3-90F1-80247179D4D5}" dt="2026-06-11T17:13:44.682" v="94" actId="1076"/>
          <ac:picMkLst>
            <pc:docMk/>
            <pc:sldMk cId="235216187" sldId="4492"/>
            <ac:picMk id="3" creationId="{93178FFF-051A-7D01-2CED-B4353861BB34}"/>
          </ac:picMkLst>
        </pc:picChg>
      </pc:sldChg>
      <pc:sldChg chg="addSp modSp mod">
        <pc:chgData name="Anshu Singh" userId="c4516824-90e8-449e-beb3-a25fd367ec78" providerId="ADAL" clId="{F3096907-562F-41B3-90F1-80247179D4D5}" dt="2026-06-11T17:14:26.880" v="98" actId="1076"/>
        <pc:sldMkLst>
          <pc:docMk/>
          <pc:sldMk cId="1887599687" sldId="2147478251"/>
        </pc:sldMkLst>
        <pc:spChg chg="mod">
          <ac:chgData name="Anshu Singh" userId="c4516824-90e8-449e-beb3-a25fd367ec78" providerId="ADAL" clId="{F3096907-562F-41B3-90F1-80247179D4D5}" dt="2026-06-11T17:14:26.880" v="98" actId="1076"/>
          <ac:spMkLst>
            <pc:docMk/>
            <pc:sldMk cId="1887599687" sldId="2147478251"/>
            <ac:spMk id="14" creationId="{9AD591FD-9B56-A1D7-25C8-31BAD2E3DA54}"/>
          </ac:spMkLst>
        </pc:spChg>
        <pc:picChg chg="add mod">
          <ac:chgData name="Anshu Singh" userId="c4516824-90e8-449e-beb3-a25fd367ec78" providerId="ADAL" clId="{F3096907-562F-41B3-90F1-80247179D4D5}" dt="2026-06-11T17:14:17.380" v="96" actId="1076"/>
          <ac:picMkLst>
            <pc:docMk/>
            <pc:sldMk cId="1887599687" sldId="2147478251"/>
            <ac:picMk id="3" creationId="{58BE0FB8-A213-9A05-4F05-AB13DFF2A175}"/>
          </ac:picMkLst>
        </pc:picChg>
      </pc:sldChg>
      <pc:sldChg chg="addSp delSp modSp new mod">
        <pc:chgData name="Anshu Singh" userId="c4516824-90e8-449e-beb3-a25fd367ec78" providerId="ADAL" clId="{F3096907-562F-41B3-90F1-80247179D4D5}" dt="2026-06-12T02:02:13.201" v="122" actId="14100"/>
        <pc:sldMkLst>
          <pc:docMk/>
          <pc:sldMk cId="1617170846" sldId="2147478259"/>
        </pc:sldMkLst>
        <pc:picChg chg="add mod">
          <ac:chgData name="Anshu Singh" userId="c4516824-90e8-449e-beb3-a25fd367ec78" providerId="ADAL" clId="{F3096907-562F-41B3-90F1-80247179D4D5}" dt="2026-06-12T02:02:13.201" v="122" actId="14100"/>
          <ac:picMkLst>
            <pc:docMk/>
            <pc:sldMk cId="1617170846" sldId="2147478259"/>
            <ac:picMk id="5" creationId="{CF22643D-27BF-4B60-6515-66658EED06DD}"/>
          </ac:picMkLst>
        </pc:picChg>
      </pc:sldChg>
      <pc:sldChg chg="addSp delSp modSp add mod">
        <pc:chgData name="Anshu Singh" userId="c4516824-90e8-449e-beb3-a25fd367ec78" providerId="ADAL" clId="{F3096907-562F-41B3-90F1-80247179D4D5}" dt="2026-06-18T02:54:10.091" v="536" actId="20577"/>
        <pc:sldMkLst>
          <pc:docMk/>
          <pc:sldMk cId="3900529025" sldId="2147478260"/>
        </pc:sldMkLst>
        <pc:spChg chg="mod">
          <ac:chgData name="Anshu Singh" userId="c4516824-90e8-449e-beb3-a25fd367ec78" providerId="ADAL" clId="{F3096907-562F-41B3-90F1-80247179D4D5}" dt="2026-06-18T02:50:25.187" v="334" actId="1076"/>
          <ac:spMkLst>
            <pc:docMk/>
            <pc:sldMk cId="3900529025" sldId="2147478260"/>
            <ac:spMk id="7" creationId="{42B0CC90-5554-86DD-FC0B-2F562D6239BF}"/>
          </ac:spMkLst>
        </pc:spChg>
        <pc:spChg chg="mod">
          <ac:chgData name="Anshu Singh" userId="c4516824-90e8-449e-beb3-a25fd367ec78" providerId="ADAL" clId="{F3096907-562F-41B3-90F1-80247179D4D5}" dt="2026-06-18T02:54:10.091" v="536" actId="20577"/>
          <ac:spMkLst>
            <pc:docMk/>
            <pc:sldMk cId="3900529025" sldId="2147478260"/>
            <ac:spMk id="8" creationId="{095E7696-321F-AE51-9854-BA14E69EBBC0}"/>
          </ac:spMkLst>
        </pc:spChg>
        <pc:picChg chg="add mod">
          <ac:chgData name="Anshu Singh" userId="c4516824-90e8-449e-beb3-a25fd367ec78" providerId="ADAL" clId="{F3096907-562F-41B3-90F1-80247179D4D5}" dt="2026-06-18T02:48:38.962" v="130" actId="1076"/>
          <ac:picMkLst>
            <pc:docMk/>
            <pc:sldMk cId="3900529025" sldId="2147478260"/>
            <ac:picMk id="2" creationId="{42B0FB82-A0C6-2CBC-F2AD-E032F1B379C8}"/>
          </ac:picMkLst>
        </pc:picChg>
        <pc:picChg chg="del">
          <ac:chgData name="Anshu Singh" userId="c4516824-90e8-449e-beb3-a25fd367ec78" providerId="ADAL" clId="{F3096907-562F-41B3-90F1-80247179D4D5}" dt="2026-06-18T02:47:48.234" v="125" actId="478"/>
          <ac:picMkLst>
            <pc:docMk/>
            <pc:sldMk cId="3900529025" sldId="2147478260"/>
            <ac:picMk id="12" creationId="{0781867C-7509-02D2-1B82-E0FACB68A15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0CF41-4542-4FB5-8728-42E2F9F74D9E}" type="datetimeFigureOut">
              <a:rPr lang="en-US" smtClean="0"/>
              <a:t>7/29/2026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AC504D-E9F9-429C-B435-C504B03FC900}" type="slidenum">
              <a:rPr lang="en-US" smtClean="0"/>
              <a:t>‹#›</a:t>
            </a:fld>
            <a:endParaRPr lang="en-US"/>
          </a:p>
        </p:txBody>
      </p:sp>
    </p:spTree>
    <p:extLst>
      <p:ext uri="{BB962C8B-B14F-4D97-AF65-F5344CB8AC3E}">
        <p14:creationId xmlns:p14="http://schemas.microsoft.com/office/powerpoint/2010/main" val="4131750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AC504D-E9F9-429C-B435-C504B03FC900}" type="slidenum">
              <a:rPr lang="en-US" smtClean="0"/>
              <a:t>14</a:t>
            </a:fld>
            <a:endParaRPr lang="en-US"/>
          </a:p>
        </p:txBody>
      </p:sp>
    </p:spTree>
    <p:extLst>
      <p:ext uri="{BB962C8B-B14F-4D97-AF65-F5344CB8AC3E}">
        <p14:creationId xmlns:p14="http://schemas.microsoft.com/office/powerpoint/2010/main" val="2796774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Erosion and wave action are destroying remaining islands, and sedimentation is reducing water depth and habitat diversity. </a:t>
            </a:r>
            <a:endParaRPr lang="en-US" sz="1600" b="1" dirty="0">
              <a:solidFill>
                <a:srgbClr val="0070C0"/>
              </a:solidFill>
            </a:endParaRPr>
          </a:p>
          <a:p>
            <a:endParaRPr lang="en-US" dirty="0"/>
          </a:p>
        </p:txBody>
      </p:sp>
      <p:sp>
        <p:nvSpPr>
          <p:cNvPr id="4" name="Slide Number Placeholder 3"/>
          <p:cNvSpPr>
            <a:spLocks noGrp="1"/>
          </p:cNvSpPr>
          <p:nvPr>
            <p:ph type="sldNum" sz="quarter" idx="5"/>
          </p:nvPr>
        </p:nvSpPr>
        <p:spPr/>
        <p:txBody>
          <a:bodyPr/>
          <a:lstStyle/>
          <a:p>
            <a:fld id="{5AAC504D-E9F9-429C-B435-C504B03FC900}" type="slidenum">
              <a:rPr lang="en-US" smtClean="0"/>
              <a:t>15</a:t>
            </a:fld>
            <a:endParaRPr lang="en-US"/>
          </a:p>
        </p:txBody>
      </p:sp>
    </p:spTree>
    <p:extLst>
      <p:ext uri="{BB962C8B-B14F-4D97-AF65-F5344CB8AC3E}">
        <p14:creationId xmlns:p14="http://schemas.microsoft.com/office/powerpoint/2010/main" val="36387868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21978-751D-835E-6A08-CF4AED5480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BD1326-6780-05B7-EE8E-B623C8A977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87BDA7-682F-3D5E-128D-66E4AFE8686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Pool 19 is renowned for diving duck migratory stopovers, concentrations of diverse fish and native mussel populations and a section of river with lush beds of aquatic vegetation needed to support the afore-mentioned faunal groups.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tx1"/>
                </a:solidFill>
                <a:effectLst/>
                <a:latin typeface="+mn-lt"/>
                <a:ea typeface="+mn-ea"/>
                <a:cs typeface="+mn-cs"/>
              </a:rPr>
              <a:t>Today, the critical river habitat needed to support Pool 19 plants and animals has declined in large part due over 100 years of impoundment and the lack large-scale river restoration. Protecting the remnants of healthy habitat mosaics and restoring critical habitat components in other areas is essential to support declining populations of resident and migratory species found in Pool 19. </a:t>
            </a:r>
            <a:endParaRPr lang="en-US" sz="16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1" dirty="0">
              <a:solidFill>
                <a:srgbClr val="0070C0"/>
              </a:solidFill>
            </a:endParaRPr>
          </a:p>
          <a:p>
            <a:endParaRPr lang="en-US" dirty="0"/>
          </a:p>
        </p:txBody>
      </p:sp>
      <p:sp>
        <p:nvSpPr>
          <p:cNvPr id="4" name="Slide Number Placeholder 3">
            <a:extLst>
              <a:ext uri="{FF2B5EF4-FFF2-40B4-BE49-F238E27FC236}">
                <a16:creationId xmlns:a16="http://schemas.microsoft.com/office/drawing/2014/main" id="{1A7CD451-4BD9-4DEF-6399-B42935A3E27B}"/>
              </a:ext>
            </a:extLst>
          </p:cNvPr>
          <p:cNvSpPr>
            <a:spLocks noGrp="1"/>
          </p:cNvSpPr>
          <p:nvPr>
            <p:ph type="sldNum" sz="quarter" idx="5"/>
          </p:nvPr>
        </p:nvSpPr>
        <p:spPr/>
        <p:txBody>
          <a:bodyPr/>
          <a:lstStyle/>
          <a:p>
            <a:fld id="{5AAC504D-E9F9-429C-B435-C504B03FC900}" type="slidenum">
              <a:rPr lang="en-US" smtClean="0"/>
              <a:t>16</a:t>
            </a:fld>
            <a:endParaRPr lang="en-US"/>
          </a:p>
        </p:txBody>
      </p:sp>
    </p:spTree>
    <p:extLst>
      <p:ext uri="{BB962C8B-B14F-4D97-AF65-F5344CB8AC3E}">
        <p14:creationId xmlns:p14="http://schemas.microsoft.com/office/powerpoint/2010/main" val="2626241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0CBAC-E2A1-C679-544E-7CA2FABF34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0E687A-2E35-A341-F5F2-2495FB7734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F09F8D-675C-B3AA-8935-B4C99625EEC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This is a Call to Action for the Upper Mississippi River (UMR) Pool 19. As large-scale river restoration has been underway on the entire system of UMR since 1987. Every pool has had some form of ecological restoration project constructed, except Pool 19. As the Pool 19 dam was built by the power company for hydropower,  the land is in the private ownership of the power company or individuals, and none of the land is federally owned. Implementing restoration actions on these private lands is almost impossible due to federal restrictions.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Federal guidelines for programs such as the Upper Mississippi River Restoration (UMRR) and the Navigation and Ecosystem Sustainability Program (NESP) require all restoration activities occur on federal lands typically at 100% federal cost or on state lands or non-profit lands with a cost share that varies between 25-35%.</a:t>
            </a:r>
          </a:p>
          <a:p>
            <a:endParaRPr lang="en-US" sz="120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D8EB9155-E627-8591-B3F7-7B8333ACC71E}"/>
              </a:ext>
            </a:extLst>
          </p:cNvPr>
          <p:cNvSpPr>
            <a:spLocks noGrp="1"/>
          </p:cNvSpPr>
          <p:nvPr>
            <p:ph type="sldNum" sz="quarter" idx="5"/>
          </p:nvPr>
        </p:nvSpPr>
        <p:spPr/>
        <p:txBody>
          <a:bodyPr/>
          <a:lstStyle/>
          <a:p>
            <a:fld id="{5AAC504D-E9F9-429C-B435-C504B03FC900}" type="slidenum">
              <a:rPr lang="en-US" smtClean="0"/>
              <a:t>17</a:t>
            </a:fld>
            <a:endParaRPr lang="en-US"/>
          </a:p>
        </p:txBody>
      </p:sp>
    </p:spTree>
    <p:extLst>
      <p:ext uri="{BB962C8B-B14F-4D97-AF65-F5344CB8AC3E}">
        <p14:creationId xmlns:p14="http://schemas.microsoft.com/office/powerpoint/2010/main" val="30436968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147DE-D8E9-888A-A82C-14AB2D95BC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9A4812-53D5-8C05-77DB-BB5BF8D7DA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A72769-218D-9A20-26CD-7A14964F3556}"/>
              </a:ext>
            </a:extLst>
          </p:cNvPr>
          <p:cNvSpPr>
            <a:spLocks noGrp="1"/>
          </p:cNvSpPr>
          <p:nvPr>
            <p:ph type="body" idx="1"/>
          </p:nvPr>
        </p:nvSpPr>
        <p:spPr/>
        <p:txBody>
          <a:bodyPr/>
          <a:lstStyle/>
          <a:p>
            <a:pPr marL="342900" marR="0" lvl="0" indent="-342900">
              <a:lnSpc>
                <a:spcPct val="107000"/>
              </a:lnSpc>
              <a:buFont typeface="Symbol" panose="05050102010706020507" pitchFamily="18" charset="2"/>
              <a:buChar char=""/>
            </a:pPr>
            <a:r>
              <a:rPr lang="en-US" kern="100" dirty="0">
                <a:effectLst/>
                <a:ea typeface="Aptos" panose="020B0004020202020204" pitchFamily="34" charset="0"/>
                <a:cs typeface="Times New Roman" panose="02020603050405020304" pitchFamily="18" charset="0"/>
              </a:rPr>
              <a:t>Enhanced habitat for indigenous fish, migratory birds, and terrestrial wildlife by restoring breeding, stopover, nesting, and foraging habitat</a:t>
            </a:r>
          </a:p>
          <a:p>
            <a:pPr marL="342900" marR="0" lvl="0" indent="-342900">
              <a:lnSpc>
                <a:spcPct val="107000"/>
              </a:lnSpc>
              <a:buFont typeface="Symbol" panose="05050102010706020507" pitchFamily="18" charset="2"/>
              <a:buChar char=""/>
            </a:pPr>
            <a:r>
              <a:rPr lang="en-US" kern="100" dirty="0">
                <a:effectLst/>
                <a:ea typeface="Aptos" panose="020B0004020202020204" pitchFamily="34" charset="0"/>
                <a:cs typeface="Times New Roman" panose="02020603050405020304" pitchFamily="18" charset="0"/>
              </a:rPr>
              <a:t>Improved overwintering habitat for fish </a:t>
            </a:r>
          </a:p>
          <a:p>
            <a:pPr marL="342900" marR="0" lvl="0" indent="-342900">
              <a:lnSpc>
                <a:spcPct val="107000"/>
              </a:lnSpc>
              <a:spcAft>
                <a:spcPts val="800"/>
              </a:spcAft>
              <a:buFont typeface="Symbol" panose="05050102010706020507" pitchFamily="18" charset="2"/>
              <a:buChar char=""/>
            </a:pPr>
            <a:r>
              <a:rPr lang="en-US" kern="100" dirty="0">
                <a:effectLst/>
                <a:ea typeface="Aptos" panose="020B0004020202020204" pitchFamily="34" charset="0"/>
                <a:cs typeface="Times New Roman" panose="02020603050405020304" pitchFamily="18" charset="0"/>
              </a:rPr>
              <a:t>Improved water quality</a:t>
            </a:r>
          </a:p>
          <a:p>
            <a:endParaRPr lang="en-US" dirty="0"/>
          </a:p>
        </p:txBody>
      </p:sp>
      <p:sp>
        <p:nvSpPr>
          <p:cNvPr id="4" name="Slide Number Placeholder 3">
            <a:extLst>
              <a:ext uri="{FF2B5EF4-FFF2-40B4-BE49-F238E27FC236}">
                <a16:creationId xmlns:a16="http://schemas.microsoft.com/office/drawing/2014/main" id="{6D5EA907-CCA3-330E-BAB4-69FDD2ABE95B}"/>
              </a:ext>
            </a:extLst>
          </p:cNvPr>
          <p:cNvSpPr>
            <a:spLocks noGrp="1"/>
          </p:cNvSpPr>
          <p:nvPr>
            <p:ph type="sldNum" sz="quarter" idx="5"/>
          </p:nvPr>
        </p:nvSpPr>
        <p:spPr/>
        <p:txBody>
          <a:bodyPr/>
          <a:lstStyle/>
          <a:p>
            <a:fld id="{5AAC504D-E9F9-429C-B435-C504B03FC900}" type="slidenum">
              <a:rPr lang="en-US" smtClean="0"/>
              <a:t>18</a:t>
            </a:fld>
            <a:endParaRPr lang="en-US"/>
          </a:p>
        </p:txBody>
      </p:sp>
    </p:spTree>
    <p:extLst>
      <p:ext uri="{BB962C8B-B14F-4D97-AF65-F5344CB8AC3E}">
        <p14:creationId xmlns:p14="http://schemas.microsoft.com/office/powerpoint/2010/main" val="4291496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BF517-A19F-558F-D1BE-2371185970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5EE1BC-84D4-67DF-DC14-A0354760F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87C012-9240-E186-0857-9A384B3924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5CA90C-BF88-B967-0BC2-8263E6082828}"/>
              </a:ext>
            </a:extLst>
          </p:cNvPr>
          <p:cNvSpPr>
            <a:spLocks noGrp="1"/>
          </p:cNvSpPr>
          <p:nvPr>
            <p:ph type="sldNum" sz="quarter" idx="5"/>
          </p:nvPr>
        </p:nvSpPr>
        <p:spPr/>
        <p:txBody>
          <a:bodyPr/>
          <a:lstStyle/>
          <a:p>
            <a:fld id="{5AAC504D-E9F9-429C-B435-C504B03FC900}" type="slidenum">
              <a:rPr lang="en-US" smtClean="0"/>
              <a:t>19</a:t>
            </a:fld>
            <a:endParaRPr lang="en-US"/>
          </a:p>
        </p:txBody>
      </p:sp>
    </p:spTree>
    <p:extLst>
      <p:ext uri="{BB962C8B-B14F-4D97-AF65-F5344CB8AC3E}">
        <p14:creationId xmlns:p14="http://schemas.microsoft.com/office/powerpoint/2010/main" val="30787796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BFE680-B78D-4DF9-9996-4276500F6141}"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4AD5B-3049-470A-99C1-842FCE10400C}" type="slidenum">
              <a:rPr lang="en-US" smtClean="0"/>
              <a:t>‹#›</a:t>
            </a:fld>
            <a:endParaRPr lang="en-US"/>
          </a:p>
        </p:txBody>
      </p:sp>
    </p:spTree>
    <p:extLst>
      <p:ext uri="{BB962C8B-B14F-4D97-AF65-F5344CB8AC3E}">
        <p14:creationId xmlns:p14="http://schemas.microsoft.com/office/powerpoint/2010/main" val="42598408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BFE680-B78D-4DF9-9996-4276500F6141}"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4AD5B-3049-470A-99C1-842FCE10400C}" type="slidenum">
              <a:rPr lang="en-US" smtClean="0"/>
              <a:t>‹#›</a:t>
            </a:fld>
            <a:endParaRPr lang="en-US"/>
          </a:p>
        </p:txBody>
      </p:sp>
    </p:spTree>
    <p:extLst>
      <p:ext uri="{BB962C8B-B14F-4D97-AF65-F5344CB8AC3E}">
        <p14:creationId xmlns:p14="http://schemas.microsoft.com/office/powerpoint/2010/main" val="3625281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BFE680-B78D-4DF9-9996-4276500F6141}"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4AD5B-3049-470A-99C1-842FCE10400C}" type="slidenum">
              <a:rPr lang="en-US" smtClean="0"/>
              <a:t>‹#›</a:t>
            </a:fld>
            <a:endParaRPr lang="en-US"/>
          </a:p>
        </p:txBody>
      </p:sp>
    </p:spTree>
    <p:extLst>
      <p:ext uri="{BB962C8B-B14F-4D97-AF65-F5344CB8AC3E}">
        <p14:creationId xmlns:p14="http://schemas.microsoft.com/office/powerpoint/2010/main" val="2325511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BFE680-B78D-4DF9-9996-4276500F6141}"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4AD5B-3049-470A-99C1-842FCE10400C}" type="slidenum">
              <a:rPr lang="en-US" smtClean="0"/>
              <a:t>‹#›</a:t>
            </a:fld>
            <a:endParaRPr lang="en-US"/>
          </a:p>
        </p:txBody>
      </p:sp>
    </p:spTree>
    <p:extLst>
      <p:ext uri="{BB962C8B-B14F-4D97-AF65-F5344CB8AC3E}">
        <p14:creationId xmlns:p14="http://schemas.microsoft.com/office/powerpoint/2010/main" val="4129090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BFE680-B78D-4DF9-9996-4276500F6141}" type="datetimeFigureOut">
              <a:rPr lang="en-US" smtClean="0"/>
              <a:t>7/29/2026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64AD5B-3049-470A-99C1-842FCE10400C}" type="slidenum">
              <a:rPr lang="en-US" smtClean="0"/>
              <a:t>‹#›</a:t>
            </a:fld>
            <a:endParaRPr lang="en-US"/>
          </a:p>
        </p:txBody>
      </p:sp>
    </p:spTree>
    <p:extLst>
      <p:ext uri="{BB962C8B-B14F-4D97-AF65-F5344CB8AC3E}">
        <p14:creationId xmlns:p14="http://schemas.microsoft.com/office/powerpoint/2010/main" val="3556098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BFE680-B78D-4DF9-9996-4276500F6141}"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64AD5B-3049-470A-99C1-842FCE10400C}" type="slidenum">
              <a:rPr lang="en-US" smtClean="0"/>
              <a:t>‹#›</a:t>
            </a:fld>
            <a:endParaRPr lang="en-US"/>
          </a:p>
        </p:txBody>
      </p:sp>
    </p:spTree>
    <p:extLst>
      <p:ext uri="{BB962C8B-B14F-4D97-AF65-F5344CB8AC3E}">
        <p14:creationId xmlns:p14="http://schemas.microsoft.com/office/powerpoint/2010/main" val="3868530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BFE680-B78D-4DF9-9996-4276500F6141}" type="datetimeFigureOut">
              <a:rPr lang="en-US" smtClean="0"/>
              <a:t>7/29/2026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64AD5B-3049-470A-99C1-842FCE10400C}" type="slidenum">
              <a:rPr lang="en-US" smtClean="0"/>
              <a:t>‹#›</a:t>
            </a:fld>
            <a:endParaRPr lang="en-US"/>
          </a:p>
        </p:txBody>
      </p:sp>
    </p:spTree>
    <p:extLst>
      <p:ext uri="{BB962C8B-B14F-4D97-AF65-F5344CB8AC3E}">
        <p14:creationId xmlns:p14="http://schemas.microsoft.com/office/powerpoint/2010/main" val="1046372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BFE680-B78D-4DF9-9996-4276500F6141}" type="datetimeFigureOut">
              <a:rPr lang="en-US" smtClean="0"/>
              <a:t>7/29/2026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64AD5B-3049-470A-99C1-842FCE10400C}" type="slidenum">
              <a:rPr lang="en-US" smtClean="0"/>
              <a:t>‹#›</a:t>
            </a:fld>
            <a:endParaRPr lang="en-US"/>
          </a:p>
        </p:txBody>
      </p:sp>
    </p:spTree>
    <p:extLst>
      <p:ext uri="{BB962C8B-B14F-4D97-AF65-F5344CB8AC3E}">
        <p14:creationId xmlns:p14="http://schemas.microsoft.com/office/powerpoint/2010/main" val="1228467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FE680-B78D-4DF9-9996-4276500F6141}" type="datetimeFigureOut">
              <a:rPr lang="en-US" smtClean="0"/>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64AD5B-3049-470A-99C1-842FCE10400C}" type="slidenum">
              <a:rPr lang="en-US" smtClean="0"/>
              <a:t>‹#›</a:t>
            </a:fld>
            <a:endParaRPr lang="en-US"/>
          </a:p>
        </p:txBody>
      </p:sp>
    </p:spTree>
    <p:extLst>
      <p:ext uri="{BB962C8B-B14F-4D97-AF65-F5344CB8AC3E}">
        <p14:creationId xmlns:p14="http://schemas.microsoft.com/office/powerpoint/2010/main" val="85690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BFE680-B78D-4DF9-9996-4276500F6141}"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64AD5B-3049-470A-99C1-842FCE10400C}" type="slidenum">
              <a:rPr lang="en-US" smtClean="0"/>
              <a:t>‹#›</a:t>
            </a:fld>
            <a:endParaRPr lang="en-US"/>
          </a:p>
        </p:txBody>
      </p:sp>
    </p:spTree>
    <p:extLst>
      <p:ext uri="{BB962C8B-B14F-4D97-AF65-F5344CB8AC3E}">
        <p14:creationId xmlns:p14="http://schemas.microsoft.com/office/powerpoint/2010/main" val="2602636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BFE680-B78D-4DF9-9996-4276500F6141}" type="datetimeFigureOut">
              <a:rPr lang="en-US" smtClean="0"/>
              <a:t>7/29/2026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64AD5B-3049-470A-99C1-842FCE10400C}" type="slidenum">
              <a:rPr lang="en-US" smtClean="0"/>
              <a:t>‹#›</a:t>
            </a:fld>
            <a:endParaRPr lang="en-US"/>
          </a:p>
        </p:txBody>
      </p:sp>
    </p:spTree>
    <p:extLst>
      <p:ext uri="{BB962C8B-B14F-4D97-AF65-F5344CB8AC3E}">
        <p14:creationId xmlns:p14="http://schemas.microsoft.com/office/powerpoint/2010/main" val="177455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5BFE680-B78D-4DF9-9996-4276500F6141}" type="datetimeFigureOut">
              <a:rPr lang="en-US" smtClean="0"/>
              <a:t>7/29/2026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64AD5B-3049-470A-99C1-842FCE10400C}" type="slidenum">
              <a:rPr lang="en-US" smtClean="0"/>
              <a:t>‹#›</a:t>
            </a:fld>
            <a:endParaRPr lang="en-US"/>
          </a:p>
        </p:txBody>
      </p:sp>
    </p:spTree>
    <p:extLst>
      <p:ext uri="{BB962C8B-B14F-4D97-AF65-F5344CB8AC3E}">
        <p14:creationId xmlns:p14="http://schemas.microsoft.com/office/powerpoint/2010/main" val="39156051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www.mississippivalleypublishing.com/daily_gate/island-restoration-partnership-made-official/article_ac2462fd-ec95-430f-b5e3-717386dee975.html" TargetMode="External"/><Relationship Id="rId3" Type="http://schemas.openxmlformats.org/officeDocument/2006/relationships/image" Target="../media/image28.png"/><Relationship Id="rId7" Type="http://schemas.openxmlformats.org/officeDocument/2006/relationships/hyperlink" Target="https://www.wgem.com/2026/04/30/restoration-efforts-cooper-island-continue/" TargetMode="Externa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hyperlink" Target="https://www.mississippivalleypublishing.com/the_hawk_eye/island-restoration-partnership-made-official/article_d9c99743-1c63-4881-9fa5-4242215cee11.html" TargetMode="External"/><Relationship Id="rId5" Type="http://schemas.openxmlformats.org/officeDocument/2006/relationships/hyperlink" Target="https://www.pencitycurrent.com/stories/corn-port-inks-deal-with-lcc,167056" TargetMode="External"/><Relationship Id="rId10" Type="http://schemas.openxmlformats.org/officeDocument/2006/relationships/hyperlink" Target="https://kilj.com/41-acre-island-restoration-project-moves-closer-with-new-funding-backing/" TargetMode="External"/><Relationship Id="rId4" Type="http://schemas.openxmlformats.org/officeDocument/2006/relationships/image" Target="../media/image29.png"/><Relationship Id="rId9" Type="http://schemas.openxmlformats.org/officeDocument/2006/relationships/hyperlink" Target="https://www.mississippivalleypublishing.com/daily_democrat/island-restoration-partnership-made-official/article_5716c807-a954-411f-9734-1204f10677c7.htm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2.emf"/><Relationship Id="rId5" Type="http://schemas.openxmlformats.org/officeDocument/2006/relationships/image" Target="../media/image31.jp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1.jpg"/><Relationship Id="rId4" Type="http://schemas.openxmlformats.org/officeDocument/2006/relationships/image" Target="../media/image33.emf"/></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5.emf"/><Relationship Id="rId4" Type="http://schemas.openxmlformats.org/officeDocument/2006/relationships/image" Target="../media/image31.jp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1.jp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31.jpg"/></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8.jpg"/><Relationship Id="rId13" Type="http://schemas.openxmlformats.org/officeDocument/2006/relationships/image" Target="../media/image53.png"/><Relationship Id="rId18" Type="http://schemas.openxmlformats.org/officeDocument/2006/relationships/image" Target="../media/image57.png"/><Relationship Id="rId3" Type="http://schemas.openxmlformats.org/officeDocument/2006/relationships/image" Target="../media/image44.png"/><Relationship Id="rId7" Type="http://schemas.openxmlformats.org/officeDocument/2006/relationships/image" Target="../media/image31.jpg"/><Relationship Id="rId12" Type="http://schemas.openxmlformats.org/officeDocument/2006/relationships/image" Target="../media/image52.png"/><Relationship Id="rId17" Type="http://schemas.openxmlformats.org/officeDocument/2006/relationships/image" Target="../media/image56.jpg"/><Relationship Id="rId2" Type="http://schemas.openxmlformats.org/officeDocument/2006/relationships/image" Target="../media/image43.jpg"/><Relationship Id="rId16"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47.png"/><Relationship Id="rId11" Type="http://schemas.openxmlformats.org/officeDocument/2006/relationships/image" Target="../media/image51.png"/><Relationship Id="rId5" Type="http://schemas.openxmlformats.org/officeDocument/2006/relationships/image" Target="../media/image46.png"/><Relationship Id="rId15" Type="http://schemas.openxmlformats.org/officeDocument/2006/relationships/image" Target="../media/image32.emf"/><Relationship Id="rId10" Type="http://schemas.openxmlformats.org/officeDocument/2006/relationships/image" Target="../media/image50.png"/><Relationship Id="rId19" Type="http://schemas.openxmlformats.org/officeDocument/2006/relationships/image" Target="../media/image58.png"/><Relationship Id="rId4" Type="http://schemas.openxmlformats.org/officeDocument/2006/relationships/image" Target="../media/image45.png"/><Relationship Id="rId9" Type="http://schemas.openxmlformats.org/officeDocument/2006/relationships/image" Target="../media/image49.png"/><Relationship Id="rId1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worldstopexports.com/iowas-top-10-exports/#:~:text=Iowa%20generated%20an%20overal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C1ED6-87DC-379D-9819-58CBEA81DCC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7BD9DCC-40A8-F7ED-F855-632995E659C8}"/>
              </a:ext>
            </a:extLst>
          </p:cNvPr>
          <p:cNvPicPr>
            <a:picLocks noChangeAspect="1"/>
          </p:cNvPicPr>
          <p:nvPr/>
        </p:nvPicPr>
        <p:blipFill>
          <a:blip r:embed="rId2"/>
          <a:stretch>
            <a:fillRect/>
          </a:stretch>
        </p:blipFill>
        <p:spPr>
          <a:xfrm>
            <a:off x="61457" y="5971814"/>
            <a:ext cx="2100270" cy="820969"/>
          </a:xfrm>
          <a:prstGeom prst="rect">
            <a:avLst/>
          </a:prstGeom>
        </p:spPr>
      </p:pic>
      <p:grpSp>
        <p:nvGrpSpPr>
          <p:cNvPr id="6" name="Group 5">
            <a:extLst>
              <a:ext uri="{FF2B5EF4-FFF2-40B4-BE49-F238E27FC236}">
                <a16:creationId xmlns:a16="http://schemas.microsoft.com/office/drawing/2014/main" id="{8AACEB9A-BF2A-3B12-077F-8BF0949CB703}"/>
              </a:ext>
            </a:extLst>
          </p:cNvPr>
          <p:cNvGrpSpPr/>
          <p:nvPr/>
        </p:nvGrpSpPr>
        <p:grpSpPr>
          <a:xfrm>
            <a:off x="1255814" y="606145"/>
            <a:ext cx="7344497" cy="5365669"/>
            <a:chOff x="941489" y="1332759"/>
            <a:chExt cx="7344497" cy="5365669"/>
          </a:xfrm>
        </p:grpSpPr>
        <p:pic>
          <p:nvPicPr>
            <p:cNvPr id="1026" name="Picture 2" descr="Download Iowa, Map, Geography. Royalty-Free Vector Graphic - Pixabay">
              <a:extLst>
                <a:ext uri="{FF2B5EF4-FFF2-40B4-BE49-F238E27FC236}">
                  <a16:creationId xmlns:a16="http://schemas.microsoft.com/office/drawing/2014/main" id="{C7A5CE02-97C3-B1F0-F40D-6B501E5CEF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1489" y="1376636"/>
              <a:ext cx="7342909" cy="5312136"/>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6" name="Freeform: Shape 15">
              <a:extLst>
                <a:ext uri="{FF2B5EF4-FFF2-40B4-BE49-F238E27FC236}">
                  <a16:creationId xmlns:a16="http://schemas.microsoft.com/office/drawing/2014/main" id="{D9EC0308-9DC0-C835-046B-82F0E601FEEA}"/>
                </a:ext>
              </a:extLst>
            </p:cNvPr>
            <p:cNvSpPr/>
            <p:nvPr/>
          </p:nvSpPr>
          <p:spPr>
            <a:xfrm>
              <a:off x="6811614" y="1416610"/>
              <a:ext cx="1417860" cy="5281818"/>
            </a:xfrm>
            <a:custGeom>
              <a:avLst/>
              <a:gdLst>
                <a:gd name="connsiteX0" fmla="*/ 0 w 1417860"/>
                <a:gd name="connsiteY0" fmla="*/ 0 h 5281818"/>
                <a:gd name="connsiteX1" fmla="*/ 10274 w 1417860"/>
                <a:gd name="connsiteY1" fmla="*/ 51370 h 5281818"/>
                <a:gd name="connsiteX2" fmla="*/ 51370 w 1417860"/>
                <a:gd name="connsiteY2" fmla="*/ 267128 h 5281818"/>
                <a:gd name="connsiteX3" fmla="*/ 71919 w 1417860"/>
                <a:gd name="connsiteY3" fmla="*/ 287676 h 5281818"/>
                <a:gd name="connsiteX4" fmla="*/ 82193 w 1417860"/>
                <a:gd name="connsiteY4" fmla="*/ 318499 h 5281818"/>
                <a:gd name="connsiteX5" fmla="*/ 113015 w 1417860"/>
                <a:gd name="connsiteY5" fmla="*/ 339047 h 5281818"/>
                <a:gd name="connsiteX6" fmla="*/ 154112 w 1417860"/>
                <a:gd name="connsiteY6" fmla="*/ 369869 h 5281818"/>
                <a:gd name="connsiteX7" fmla="*/ 195209 w 1417860"/>
                <a:gd name="connsiteY7" fmla="*/ 421240 h 5281818"/>
                <a:gd name="connsiteX8" fmla="*/ 164386 w 1417860"/>
                <a:gd name="connsiteY8" fmla="*/ 513708 h 5281818"/>
                <a:gd name="connsiteX9" fmla="*/ 143838 w 1417860"/>
                <a:gd name="connsiteY9" fmla="*/ 544530 h 5281818"/>
                <a:gd name="connsiteX10" fmla="*/ 133564 w 1417860"/>
                <a:gd name="connsiteY10" fmla="*/ 585627 h 5281818"/>
                <a:gd name="connsiteX11" fmla="*/ 113015 w 1417860"/>
                <a:gd name="connsiteY11" fmla="*/ 616449 h 5281818"/>
                <a:gd name="connsiteX12" fmla="*/ 143838 w 1417860"/>
                <a:gd name="connsiteY12" fmla="*/ 698642 h 5281818"/>
                <a:gd name="connsiteX13" fmla="*/ 164386 w 1417860"/>
                <a:gd name="connsiteY13" fmla="*/ 719191 h 5281818"/>
                <a:gd name="connsiteX14" fmla="*/ 195209 w 1417860"/>
                <a:gd name="connsiteY14" fmla="*/ 760287 h 5281818"/>
                <a:gd name="connsiteX15" fmla="*/ 215757 w 1417860"/>
                <a:gd name="connsiteY15" fmla="*/ 821932 h 5281818"/>
                <a:gd name="connsiteX16" fmla="*/ 226031 w 1417860"/>
                <a:gd name="connsiteY16" fmla="*/ 852755 h 5281818"/>
                <a:gd name="connsiteX17" fmla="*/ 246579 w 1417860"/>
                <a:gd name="connsiteY17" fmla="*/ 904126 h 5281818"/>
                <a:gd name="connsiteX18" fmla="*/ 277402 w 1417860"/>
                <a:gd name="connsiteY18" fmla="*/ 986319 h 5281818"/>
                <a:gd name="connsiteX19" fmla="*/ 308224 w 1417860"/>
                <a:gd name="connsiteY19" fmla="*/ 1017141 h 5281818"/>
                <a:gd name="connsiteX20" fmla="*/ 349321 w 1417860"/>
                <a:gd name="connsiteY20" fmla="*/ 1109609 h 5281818"/>
                <a:gd name="connsiteX21" fmla="*/ 390418 w 1417860"/>
                <a:gd name="connsiteY21" fmla="*/ 1191802 h 5281818"/>
                <a:gd name="connsiteX22" fmla="*/ 421240 w 1417860"/>
                <a:gd name="connsiteY22" fmla="*/ 1222624 h 5281818"/>
                <a:gd name="connsiteX23" fmla="*/ 441788 w 1417860"/>
                <a:gd name="connsiteY23" fmla="*/ 1253447 h 5281818"/>
                <a:gd name="connsiteX24" fmla="*/ 544530 w 1417860"/>
                <a:gd name="connsiteY24" fmla="*/ 1263721 h 5281818"/>
                <a:gd name="connsiteX25" fmla="*/ 554804 w 1417860"/>
                <a:gd name="connsiteY25" fmla="*/ 1294543 h 5281818"/>
                <a:gd name="connsiteX26" fmla="*/ 616449 w 1417860"/>
                <a:gd name="connsiteY26" fmla="*/ 1356188 h 5281818"/>
                <a:gd name="connsiteX27" fmla="*/ 636997 w 1417860"/>
                <a:gd name="connsiteY27" fmla="*/ 1407559 h 5281818"/>
                <a:gd name="connsiteX28" fmla="*/ 657546 w 1417860"/>
                <a:gd name="connsiteY28" fmla="*/ 1469204 h 5281818"/>
                <a:gd name="connsiteX29" fmla="*/ 698642 w 1417860"/>
                <a:gd name="connsiteY29" fmla="*/ 1500027 h 5281818"/>
                <a:gd name="connsiteX30" fmla="*/ 729465 w 1417860"/>
                <a:gd name="connsiteY30" fmla="*/ 1571946 h 5281818"/>
                <a:gd name="connsiteX31" fmla="*/ 750013 w 1417860"/>
                <a:gd name="connsiteY31" fmla="*/ 1623317 h 5281818"/>
                <a:gd name="connsiteX32" fmla="*/ 791110 w 1417860"/>
                <a:gd name="connsiteY32" fmla="*/ 1674687 h 5281818"/>
                <a:gd name="connsiteX33" fmla="*/ 1027415 w 1417860"/>
                <a:gd name="connsiteY33" fmla="*/ 1715784 h 5281818"/>
                <a:gd name="connsiteX34" fmla="*/ 1047964 w 1417860"/>
                <a:gd name="connsiteY34" fmla="*/ 1787703 h 5281818"/>
                <a:gd name="connsiteX35" fmla="*/ 1068512 w 1417860"/>
                <a:gd name="connsiteY35" fmla="*/ 1839074 h 5281818"/>
                <a:gd name="connsiteX36" fmla="*/ 1078786 w 1417860"/>
                <a:gd name="connsiteY36" fmla="*/ 1890445 h 5281818"/>
                <a:gd name="connsiteX37" fmla="*/ 1099334 w 1417860"/>
                <a:gd name="connsiteY37" fmla="*/ 1972638 h 5281818"/>
                <a:gd name="connsiteX38" fmla="*/ 1150705 w 1417860"/>
                <a:gd name="connsiteY38" fmla="*/ 2024009 h 5281818"/>
                <a:gd name="connsiteX39" fmla="*/ 1253447 w 1417860"/>
                <a:gd name="connsiteY39" fmla="*/ 2157573 h 5281818"/>
                <a:gd name="connsiteX40" fmla="*/ 1273995 w 1417860"/>
                <a:gd name="connsiteY40" fmla="*/ 2229492 h 5281818"/>
                <a:gd name="connsiteX41" fmla="*/ 1304818 w 1417860"/>
                <a:gd name="connsiteY41" fmla="*/ 2260314 h 5281818"/>
                <a:gd name="connsiteX42" fmla="*/ 1325366 w 1417860"/>
                <a:gd name="connsiteY42" fmla="*/ 2291137 h 5281818"/>
                <a:gd name="connsiteX43" fmla="*/ 1335640 w 1417860"/>
                <a:gd name="connsiteY43" fmla="*/ 2332233 h 5281818"/>
                <a:gd name="connsiteX44" fmla="*/ 1366463 w 1417860"/>
                <a:gd name="connsiteY44" fmla="*/ 2352782 h 5281818"/>
                <a:gd name="connsiteX45" fmla="*/ 1376737 w 1417860"/>
                <a:gd name="connsiteY45" fmla="*/ 2404152 h 5281818"/>
                <a:gd name="connsiteX46" fmla="*/ 1397285 w 1417860"/>
                <a:gd name="connsiteY46" fmla="*/ 2465797 h 5281818"/>
                <a:gd name="connsiteX47" fmla="*/ 1417833 w 1417860"/>
                <a:gd name="connsiteY47" fmla="*/ 2609636 h 5281818"/>
                <a:gd name="connsiteX48" fmla="*/ 1397285 w 1417860"/>
                <a:gd name="connsiteY48" fmla="*/ 2794570 h 5281818"/>
                <a:gd name="connsiteX49" fmla="*/ 1376737 w 1417860"/>
                <a:gd name="connsiteY49" fmla="*/ 2825393 h 5281818"/>
                <a:gd name="connsiteX50" fmla="*/ 1356188 w 1417860"/>
                <a:gd name="connsiteY50" fmla="*/ 2897312 h 5281818"/>
                <a:gd name="connsiteX51" fmla="*/ 1345914 w 1417860"/>
                <a:gd name="connsiteY51" fmla="*/ 2938409 h 5281818"/>
                <a:gd name="connsiteX52" fmla="*/ 1325366 w 1417860"/>
                <a:gd name="connsiteY52" fmla="*/ 2979505 h 5281818"/>
                <a:gd name="connsiteX53" fmla="*/ 1315092 w 1417860"/>
                <a:gd name="connsiteY53" fmla="*/ 3051424 h 5281818"/>
                <a:gd name="connsiteX54" fmla="*/ 1304818 w 1417860"/>
                <a:gd name="connsiteY54" fmla="*/ 3082247 h 5281818"/>
                <a:gd name="connsiteX55" fmla="*/ 1243173 w 1417860"/>
                <a:gd name="connsiteY55" fmla="*/ 3102795 h 5281818"/>
                <a:gd name="connsiteX56" fmla="*/ 1171254 w 1417860"/>
                <a:gd name="connsiteY56" fmla="*/ 3133618 h 5281818"/>
                <a:gd name="connsiteX57" fmla="*/ 1150705 w 1417860"/>
                <a:gd name="connsiteY57" fmla="*/ 3164440 h 5281818"/>
                <a:gd name="connsiteX58" fmla="*/ 1099334 w 1417860"/>
                <a:gd name="connsiteY58" fmla="*/ 3195263 h 5281818"/>
                <a:gd name="connsiteX59" fmla="*/ 1068512 w 1417860"/>
                <a:gd name="connsiteY59" fmla="*/ 3215811 h 5281818"/>
                <a:gd name="connsiteX60" fmla="*/ 1017141 w 1417860"/>
                <a:gd name="connsiteY60" fmla="*/ 3256908 h 5281818"/>
                <a:gd name="connsiteX61" fmla="*/ 976045 w 1417860"/>
                <a:gd name="connsiteY61" fmla="*/ 3267182 h 5281818"/>
                <a:gd name="connsiteX62" fmla="*/ 883577 w 1417860"/>
                <a:gd name="connsiteY62" fmla="*/ 3349375 h 5281818"/>
                <a:gd name="connsiteX63" fmla="*/ 852755 w 1417860"/>
                <a:gd name="connsiteY63" fmla="*/ 3380197 h 5281818"/>
                <a:gd name="connsiteX64" fmla="*/ 801384 w 1417860"/>
                <a:gd name="connsiteY64" fmla="*/ 3390472 h 5281818"/>
                <a:gd name="connsiteX65" fmla="*/ 770561 w 1417860"/>
                <a:gd name="connsiteY65" fmla="*/ 3411020 h 5281818"/>
                <a:gd name="connsiteX66" fmla="*/ 708917 w 1417860"/>
                <a:gd name="connsiteY66" fmla="*/ 3431568 h 5281818"/>
                <a:gd name="connsiteX67" fmla="*/ 647272 w 1417860"/>
                <a:gd name="connsiteY67" fmla="*/ 3472665 h 5281818"/>
                <a:gd name="connsiteX68" fmla="*/ 626723 w 1417860"/>
                <a:gd name="connsiteY68" fmla="*/ 3493213 h 5281818"/>
                <a:gd name="connsiteX69" fmla="*/ 565078 w 1417860"/>
                <a:gd name="connsiteY69" fmla="*/ 3544584 h 5281818"/>
                <a:gd name="connsiteX70" fmla="*/ 534256 w 1417860"/>
                <a:gd name="connsiteY70" fmla="*/ 3616503 h 5281818"/>
                <a:gd name="connsiteX71" fmla="*/ 565078 w 1417860"/>
                <a:gd name="connsiteY71" fmla="*/ 3883631 h 5281818"/>
                <a:gd name="connsiteX72" fmla="*/ 575352 w 1417860"/>
                <a:gd name="connsiteY72" fmla="*/ 3935002 h 5281818"/>
                <a:gd name="connsiteX73" fmla="*/ 606175 w 1417860"/>
                <a:gd name="connsiteY73" fmla="*/ 3976099 h 5281818"/>
                <a:gd name="connsiteX74" fmla="*/ 626723 w 1417860"/>
                <a:gd name="connsiteY74" fmla="*/ 4006921 h 5281818"/>
                <a:gd name="connsiteX75" fmla="*/ 636997 w 1417860"/>
                <a:gd name="connsiteY75" fmla="*/ 4058292 h 5281818"/>
                <a:gd name="connsiteX76" fmla="*/ 647272 w 1417860"/>
                <a:gd name="connsiteY76" fmla="*/ 4089114 h 5281818"/>
                <a:gd name="connsiteX77" fmla="*/ 657546 w 1417860"/>
                <a:gd name="connsiteY77" fmla="*/ 4274049 h 5281818"/>
                <a:gd name="connsiteX78" fmla="*/ 636997 w 1417860"/>
                <a:gd name="connsiteY78" fmla="*/ 4304872 h 5281818"/>
                <a:gd name="connsiteX79" fmla="*/ 606175 w 1417860"/>
                <a:gd name="connsiteY79" fmla="*/ 4345968 h 5281818"/>
                <a:gd name="connsiteX80" fmla="*/ 575352 w 1417860"/>
                <a:gd name="connsiteY80" fmla="*/ 4572000 h 5281818"/>
                <a:gd name="connsiteX81" fmla="*/ 534256 w 1417860"/>
                <a:gd name="connsiteY81" fmla="*/ 4592548 h 5281818"/>
                <a:gd name="connsiteX82" fmla="*/ 472611 w 1417860"/>
                <a:gd name="connsiteY82" fmla="*/ 4654193 h 5281818"/>
                <a:gd name="connsiteX83" fmla="*/ 441788 w 1417860"/>
                <a:gd name="connsiteY83" fmla="*/ 4695290 h 5281818"/>
                <a:gd name="connsiteX84" fmla="*/ 410966 w 1417860"/>
                <a:gd name="connsiteY84" fmla="*/ 4726112 h 5281818"/>
                <a:gd name="connsiteX85" fmla="*/ 318499 w 1417860"/>
                <a:gd name="connsiteY85" fmla="*/ 4839128 h 5281818"/>
                <a:gd name="connsiteX86" fmla="*/ 277402 w 1417860"/>
                <a:gd name="connsiteY86" fmla="*/ 4880224 h 5281818"/>
                <a:gd name="connsiteX87" fmla="*/ 215757 w 1417860"/>
                <a:gd name="connsiteY87" fmla="*/ 4941869 h 5281818"/>
                <a:gd name="connsiteX88" fmla="*/ 184934 w 1417860"/>
                <a:gd name="connsiteY88" fmla="*/ 5167901 h 5281818"/>
                <a:gd name="connsiteX89" fmla="*/ 154112 w 1417860"/>
                <a:gd name="connsiteY89" fmla="*/ 5239820 h 5281818"/>
                <a:gd name="connsiteX90" fmla="*/ 143838 w 1417860"/>
                <a:gd name="connsiteY90" fmla="*/ 5270642 h 52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417860" h="5281818">
                  <a:moveTo>
                    <a:pt x="0" y="0"/>
                  </a:moveTo>
                  <a:cubicBezTo>
                    <a:pt x="3425" y="17123"/>
                    <a:pt x="7804" y="34083"/>
                    <a:pt x="10274" y="51370"/>
                  </a:cubicBezTo>
                  <a:cubicBezTo>
                    <a:pt x="19896" y="118725"/>
                    <a:pt x="14726" y="203002"/>
                    <a:pt x="51370" y="267128"/>
                  </a:cubicBezTo>
                  <a:cubicBezTo>
                    <a:pt x="56176" y="275538"/>
                    <a:pt x="65069" y="280827"/>
                    <a:pt x="71919" y="287676"/>
                  </a:cubicBezTo>
                  <a:cubicBezTo>
                    <a:pt x="75344" y="297950"/>
                    <a:pt x="75428" y="310042"/>
                    <a:pt x="82193" y="318499"/>
                  </a:cubicBezTo>
                  <a:cubicBezTo>
                    <a:pt x="89907" y="328141"/>
                    <a:pt x="102967" y="331870"/>
                    <a:pt x="113015" y="339047"/>
                  </a:cubicBezTo>
                  <a:cubicBezTo>
                    <a:pt x="126949" y="349000"/>
                    <a:pt x="140957" y="358907"/>
                    <a:pt x="154112" y="369869"/>
                  </a:cubicBezTo>
                  <a:cubicBezTo>
                    <a:pt x="176069" y="388166"/>
                    <a:pt x="178621" y="396359"/>
                    <a:pt x="195209" y="421240"/>
                  </a:cubicBezTo>
                  <a:cubicBezTo>
                    <a:pt x="213292" y="475492"/>
                    <a:pt x="211490" y="443052"/>
                    <a:pt x="164386" y="513708"/>
                  </a:cubicBezTo>
                  <a:lnTo>
                    <a:pt x="143838" y="544530"/>
                  </a:lnTo>
                  <a:cubicBezTo>
                    <a:pt x="140413" y="558229"/>
                    <a:pt x="139126" y="572648"/>
                    <a:pt x="133564" y="585627"/>
                  </a:cubicBezTo>
                  <a:cubicBezTo>
                    <a:pt x="128700" y="596977"/>
                    <a:pt x="114547" y="604196"/>
                    <a:pt x="113015" y="616449"/>
                  </a:cubicBezTo>
                  <a:cubicBezTo>
                    <a:pt x="109024" y="648379"/>
                    <a:pt x="125403" y="675598"/>
                    <a:pt x="143838" y="698642"/>
                  </a:cubicBezTo>
                  <a:cubicBezTo>
                    <a:pt x="149889" y="706206"/>
                    <a:pt x="158185" y="711750"/>
                    <a:pt x="164386" y="719191"/>
                  </a:cubicBezTo>
                  <a:cubicBezTo>
                    <a:pt x="175348" y="732346"/>
                    <a:pt x="184935" y="746588"/>
                    <a:pt x="195209" y="760287"/>
                  </a:cubicBezTo>
                  <a:lnTo>
                    <a:pt x="215757" y="821932"/>
                  </a:lnTo>
                  <a:cubicBezTo>
                    <a:pt x="219182" y="832206"/>
                    <a:pt x="222009" y="842700"/>
                    <a:pt x="226031" y="852755"/>
                  </a:cubicBezTo>
                  <a:cubicBezTo>
                    <a:pt x="232880" y="869879"/>
                    <a:pt x="240747" y="886630"/>
                    <a:pt x="246579" y="904126"/>
                  </a:cubicBezTo>
                  <a:cubicBezTo>
                    <a:pt x="260022" y="944455"/>
                    <a:pt x="251132" y="949541"/>
                    <a:pt x="277402" y="986319"/>
                  </a:cubicBezTo>
                  <a:cubicBezTo>
                    <a:pt x="285847" y="998142"/>
                    <a:pt x="297950" y="1006867"/>
                    <a:pt x="308224" y="1017141"/>
                  </a:cubicBezTo>
                  <a:cubicBezTo>
                    <a:pt x="329968" y="1082370"/>
                    <a:pt x="304738" y="1011524"/>
                    <a:pt x="349321" y="1109609"/>
                  </a:cubicBezTo>
                  <a:cubicBezTo>
                    <a:pt x="368205" y="1151154"/>
                    <a:pt x="363824" y="1159889"/>
                    <a:pt x="390418" y="1191802"/>
                  </a:cubicBezTo>
                  <a:cubicBezTo>
                    <a:pt x="399720" y="1202964"/>
                    <a:pt x="411938" y="1211462"/>
                    <a:pt x="421240" y="1222624"/>
                  </a:cubicBezTo>
                  <a:cubicBezTo>
                    <a:pt x="429145" y="1232110"/>
                    <a:pt x="430074" y="1249542"/>
                    <a:pt x="441788" y="1253447"/>
                  </a:cubicBezTo>
                  <a:cubicBezTo>
                    <a:pt x="474440" y="1264331"/>
                    <a:pt x="510283" y="1260296"/>
                    <a:pt x="544530" y="1263721"/>
                  </a:cubicBezTo>
                  <a:cubicBezTo>
                    <a:pt x="547955" y="1273995"/>
                    <a:pt x="547871" y="1286223"/>
                    <a:pt x="554804" y="1294543"/>
                  </a:cubicBezTo>
                  <a:cubicBezTo>
                    <a:pt x="608408" y="1358868"/>
                    <a:pt x="584507" y="1292303"/>
                    <a:pt x="616449" y="1356188"/>
                  </a:cubicBezTo>
                  <a:cubicBezTo>
                    <a:pt x="624697" y="1372684"/>
                    <a:pt x="630694" y="1390227"/>
                    <a:pt x="636997" y="1407559"/>
                  </a:cubicBezTo>
                  <a:cubicBezTo>
                    <a:pt x="644399" y="1427915"/>
                    <a:pt x="645531" y="1451182"/>
                    <a:pt x="657546" y="1469204"/>
                  </a:cubicBezTo>
                  <a:cubicBezTo>
                    <a:pt x="667044" y="1483452"/>
                    <a:pt x="684943" y="1489753"/>
                    <a:pt x="698642" y="1500027"/>
                  </a:cubicBezTo>
                  <a:cubicBezTo>
                    <a:pt x="720027" y="1585560"/>
                    <a:pt x="693988" y="1500990"/>
                    <a:pt x="729465" y="1571946"/>
                  </a:cubicBezTo>
                  <a:cubicBezTo>
                    <a:pt x="737713" y="1588442"/>
                    <a:pt x="740524" y="1607503"/>
                    <a:pt x="750013" y="1623317"/>
                  </a:cubicBezTo>
                  <a:cubicBezTo>
                    <a:pt x="761295" y="1642121"/>
                    <a:pt x="770750" y="1666543"/>
                    <a:pt x="791110" y="1674687"/>
                  </a:cubicBezTo>
                  <a:cubicBezTo>
                    <a:pt x="823786" y="1687757"/>
                    <a:pt x="967856" y="1707276"/>
                    <a:pt x="1027415" y="1715784"/>
                  </a:cubicBezTo>
                  <a:cubicBezTo>
                    <a:pt x="1034265" y="1739757"/>
                    <a:pt x="1040080" y="1764050"/>
                    <a:pt x="1047964" y="1787703"/>
                  </a:cubicBezTo>
                  <a:cubicBezTo>
                    <a:pt x="1053796" y="1805199"/>
                    <a:pt x="1063213" y="1821409"/>
                    <a:pt x="1068512" y="1839074"/>
                  </a:cubicBezTo>
                  <a:cubicBezTo>
                    <a:pt x="1073530" y="1855800"/>
                    <a:pt x="1074859" y="1873429"/>
                    <a:pt x="1078786" y="1890445"/>
                  </a:cubicBezTo>
                  <a:cubicBezTo>
                    <a:pt x="1085136" y="1917963"/>
                    <a:pt x="1079365" y="1952669"/>
                    <a:pt x="1099334" y="1972638"/>
                  </a:cubicBezTo>
                  <a:cubicBezTo>
                    <a:pt x="1116458" y="1989762"/>
                    <a:pt x="1137272" y="2003860"/>
                    <a:pt x="1150705" y="2024009"/>
                  </a:cubicBezTo>
                  <a:cubicBezTo>
                    <a:pt x="1209316" y="2111925"/>
                    <a:pt x="1175730" y="2066903"/>
                    <a:pt x="1253447" y="2157573"/>
                  </a:cubicBezTo>
                  <a:cubicBezTo>
                    <a:pt x="1260296" y="2181546"/>
                    <a:pt x="1262845" y="2207192"/>
                    <a:pt x="1273995" y="2229492"/>
                  </a:cubicBezTo>
                  <a:cubicBezTo>
                    <a:pt x="1280493" y="2242488"/>
                    <a:pt x="1295516" y="2249152"/>
                    <a:pt x="1304818" y="2260314"/>
                  </a:cubicBezTo>
                  <a:cubicBezTo>
                    <a:pt x="1312723" y="2269800"/>
                    <a:pt x="1318517" y="2280863"/>
                    <a:pt x="1325366" y="2291137"/>
                  </a:cubicBezTo>
                  <a:cubicBezTo>
                    <a:pt x="1328791" y="2304836"/>
                    <a:pt x="1327807" y="2320484"/>
                    <a:pt x="1335640" y="2332233"/>
                  </a:cubicBezTo>
                  <a:cubicBezTo>
                    <a:pt x="1342490" y="2342507"/>
                    <a:pt x="1360336" y="2342061"/>
                    <a:pt x="1366463" y="2352782"/>
                  </a:cubicBezTo>
                  <a:cubicBezTo>
                    <a:pt x="1375127" y="2367944"/>
                    <a:pt x="1372142" y="2387305"/>
                    <a:pt x="1376737" y="2404152"/>
                  </a:cubicBezTo>
                  <a:cubicBezTo>
                    <a:pt x="1382436" y="2425049"/>
                    <a:pt x="1397285" y="2465797"/>
                    <a:pt x="1397285" y="2465797"/>
                  </a:cubicBezTo>
                  <a:cubicBezTo>
                    <a:pt x="1401791" y="2492834"/>
                    <a:pt x="1418637" y="2588741"/>
                    <a:pt x="1417833" y="2609636"/>
                  </a:cubicBezTo>
                  <a:cubicBezTo>
                    <a:pt x="1415449" y="2671614"/>
                    <a:pt x="1408890" y="2733641"/>
                    <a:pt x="1397285" y="2794570"/>
                  </a:cubicBezTo>
                  <a:cubicBezTo>
                    <a:pt x="1394975" y="2806700"/>
                    <a:pt x="1383586" y="2815119"/>
                    <a:pt x="1376737" y="2825393"/>
                  </a:cubicBezTo>
                  <a:cubicBezTo>
                    <a:pt x="1344619" y="2953870"/>
                    <a:pt x="1385668" y="2794136"/>
                    <a:pt x="1356188" y="2897312"/>
                  </a:cubicBezTo>
                  <a:cubicBezTo>
                    <a:pt x="1352309" y="2910889"/>
                    <a:pt x="1350872" y="2925187"/>
                    <a:pt x="1345914" y="2938409"/>
                  </a:cubicBezTo>
                  <a:cubicBezTo>
                    <a:pt x="1340536" y="2952749"/>
                    <a:pt x="1332215" y="2965806"/>
                    <a:pt x="1325366" y="2979505"/>
                  </a:cubicBezTo>
                  <a:cubicBezTo>
                    <a:pt x="1321941" y="3003478"/>
                    <a:pt x="1319841" y="3027678"/>
                    <a:pt x="1315092" y="3051424"/>
                  </a:cubicBezTo>
                  <a:cubicBezTo>
                    <a:pt x="1312968" y="3062044"/>
                    <a:pt x="1313631" y="3075952"/>
                    <a:pt x="1304818" y="3082247"/>
                  </a:cubicBezTo>
                  <a:cubicBezTo>
                    <a:pt x="1287193" y="3094837"/>
                    <a:pt x="1263721" y="3095946"/>
                    <a:pt x="1243173" y="3102795"/>
                  </a:cubicBezTo>
                  <a:cubicBezTo>
                    <a:pt x="1181011" y="3164954"/>
                    <a:pt x="1284880" y="3068688"/>
                    <a:pt x="1171254" y="3133618"/>
                  </a:cubicBezTo>
                  <a:cubicBezTo>
                    <a:pt x="1160533" y="3139744"/>
                    <a:pt x="1160080" y="3156404"/>
                    <a:pt x="1150705" y="3164440"/>
                  </a:cubicBezTo>
                  <a:cubicBezTo>
                    <a:pt x="1135543" y="3177436"/>
                    <a:pt x="1116268" y="3184679"/>
                    <a:pt x="1099334" y="3195263"/>
                  </a:cubicBezTo>
                  <a:cubicBezTo>
                    <a:pt x="1088863" y="3201807"/>
                    <a:pt x="1078390" y="3208402"/>
                    <a:pt x="1068512" y="3215811"/>
                  </a:cubicBezTo>
                  <a:cubicBezTo>
                    <a:pt x="1050969" y="3228968"/>
                    <a:pt x="1036310" y="3246258"/>
                    <a:pt x="1017141" y="3256908"/>
                  </a:cubicBezTo>
                  <a:cubicBezTo>
                    <a:pt x="1004798" y="3263765"/>
                    <a:pt x="989744" y="3263757"/>
                    <a:pt x="976045" y="3267182"/>
                  </a:cubicBezTo>
                  <a:cubicBezTo>
                    <a:pt x="906528" y="3336697"/>
                    <a:pt x="992798" y="3252290"/>
                    <a:pt x="883577" y="3349375"/>
                  </a:cubicBezTo>
                  <a:cubicBezTo>
                    <a:pt x="872717" y="3359028"/>
                    <a:pt x="865751" y="3373699"/>
                    <a:pt x="852755" y="3380197"/>
                  </a:cubicBezTo>
                  <a:cubicBezTo>
                    <a:pt x="837136" y="3388007"/>
                    <a:pt x="818508" y="3387047"/>
                    <a:pt x="801384" y="3390472"/>
                  </a:cubicBezTo>
                  <a:cubicBezTo>
                    <a:pt x="791110" y="3397321"/>
                    <a:pt x="781845" y="3406005"/>
                    <a:pt x="770561" y="3411020"/>
                  </a:cubicBezTo>
                  <a:cubicBezTo>
                    <a:pt x="750768" y="3419817"/>
                    <a:pt x="708917" y="3431568"/>
                    <a:pt x="708917" y="3431568"/>
                  </a:cubicBezTo>
                  <a:cubicBezTo>
                    <a:pt x="661803" y="3478682"/>
                    <a:pt x="721910" y="3422907"/>
                    <a:pt x="647272" y="3472665"/>
                  </a:cubicBezTo>
                  <a:cubicBezTo>
                    <a:pt x="639212" y="3478038"/>
                    <a:pt x="634287" y="3487162"/>
                    <a:pt x="626723" y="3493213"/>
                  </a:cubicBezTo>
                  <a:cubicBezTo>
                    <a:pt x="555209" y="3550423"/>
                    <a:pt x="638290" y="3471372"/>
                    <a:pt x="565078" y="3544584"/>
                  </a:cubicBezTo>
                  <a:cubicBezTo>
                    <a:pt x="554804" y="3568557"/>
                    <a:pt x="536050" y="3590483"/>
                    <a:pt x="534256" y="3616503"/>
                  </a:cubicBezTo>
                  <a:cubicBezTo>
                    <a:pt x="520960" y="3809303"/>
                    <a:pt x="515728" y="3784931"/>
                    <a:pt x="565078" y="3883631"/>
                  </a:cubicBezTo>
                  <a:cubicBezTo>
                    <a:pt x="568503" y="3900755"/>
                    <a:pt x="568260" y="3919044"/>
                    <a:pt x="575352" y="3935002"/>
                  </a:cubicBezTo>
                  <a:cubicBezTo>
                    <a:pt x="582307" y="3950650"/>
                    <a:pt x="596222" y="3962165"/>
                    <a:pt x="606175" y="3976099"/>
                  </a:cubicBezTo>
                  <a:cubicBezTo>
                    <a:pt x="613352" y="3986147"/>
                    <a:pt x="619874" y="3996647"/>
                    <a:pt x="626723" y="4006921"/>
                  </a:cubicBezTo>
                  <a:cubicBezTo>
                    <a:pt x="630148" y="4024045"/>
                    <a:pt x="632762" y="4041351"/>
                    <a:pt x="636997" y="4058292"/>
                  </a:cubicBezTo>
                  <a:cubicBezTo>
                    <a:pt x="639624" y="4068798"/>
                    <a:pt x="646245" y="4078333"/>
                    <a:pt x="647272" y="4089114"/>
                  </a:cubicBezTo>
                  <a:cubicBezTo>
                    <a:pt x="653126" y="4150576"/>
                    <a:pt x="654121" y="4212404"/>
                    <a:pt x="657546" y="4274049"/>
                  </a:cubicBezTo>
                  <a:cubicBezTo>
                    <a:pt x="650696" y="4284323"/>
                    <a:pt x="644174" y="4294824"/>
                    <a:pt x="636997" y="4304872"/>
                  </a:cubicBezTo>
                  <a:cubicBezTo>
                    <a:pt x="627044" y="4318806"/>
                    <a:pt x="608990" y="4329078"/>
                    <a:pt x="606175" y="4345968"/>
                  </a:cubicBezTo>
                  <a:cubicBezTo>
                    <a:pt x="597727" y="4396657"/>
                    <a:pt x="644068" y="4526189"/>
                    <a:pt x="575352" y="4572000"/>
                  </a:cubicBezTo>
                  <a:cubicBezTo>
                    <a:pt x="562609" y="4580496"/>
                    <a:pt x="547955" y="4585699"/>
                    <a:pt x="534256" y="4592548"/>
                  </a:cubicBezTo>
                  <a:cubicBezTo>
                    <a:pt x="433520" y="4726862"/>
                    <a:pt x="562752" y="4564052"/>
                    <a:pt x="472611" y="4654193"/>
                  </a:cubicBezTo>
                  <a:cubicBezTo>
                    <a:pt x="460503" y="4666301"/>
                    <a:pt x="452932" y="4682289"/>
                    <a:pt x="441788" y="4695290"/>
                  </a:cubicBezTo>
                  <a:cubicBezTo>
                    <a:pt x="432332" y="4706322"/>
                    <a:pt x="420422" y="4715080"/>
                    <a:pt x="410966" y="4726112"/>
                  </a:cubicBezTo>
                  <a:cubicBezTo>
                    <a:pt x="379289" y="4763068"/>
                    <a:pt x="352917" y="4804710"/>
                    <a:pt x="318499" y="4839128"/>
                  </a:cubicBezTo>
                  <a:cubicBezTo>
                    <a:pt x="304800" y="4852827"/>
                    <a:pt x="290159" y="4865644"/>
                    <a:pt x="277402" y="4880224"/>
                  </a:cubicBezTo>
                  <a:cubicBezTo>
                    <a:pt x="223876" y="4941395"/>
                    <a:pt x="271855" y="4904470"/>
                    <a:pt x="215757" y="4941869"/>
                  </a:cubicBezTo>
                  <a:cubicBezTo>
                    <a:pt x="205483" y="5017213"/>
                    <a:pt x="200340" y="5093437"/>
                    <a:pt x="184934" y="5167901"/>
                  </a:cubicBezTo>
                  <a:cubicBezTo>
                    <a:pt x="179650" y="5193442"/>
                    <a:pt x="164905" y="5216076"/>
                    <a:pt x="154112" y="5239820"/>
                  </a:cubicBezTo>
                  <a:cubicBezTo>
                    <a:pt x="135184" y="5281463"/>
                    <a:pt x="121537" y="5292945"/>
                    <a:pt x="143838" y="5270642"/>
                  </a:cubicBezTo>
                </a:path>
              </a:pathLst>
            </a:cu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Freeform: Shape 16">
              <a:extLst>
                <a:ext uri="{FF2B5EF4-FFF2-40B4-BE49-F238E27FC236}">
                  <a16:creationId xmlns:a16="http://schemas.microsoft.com/office/drawing/2014/main" id="{BC48ED2C-1499-B73A-E525-D7533CBE0A43}"/>
                </a:ext>
              </a:extLst>
            </p:cNvPr>
            <p:cNvSpPr/>
            <p:nvPr/>
          </p:nvSpPr>
          <p:spPr>
            <a:xfrm>
              <a:off x="6748260" y="1353256"/>
              <a:ext cx="1417860" cy="5281818"/>
            </a:xfrm>
            <a:custGeom>
              <a:avLst/>
              <a:gdLst>
                <a:gd name="connsiteX0" fmla="*/ 0 w 1417860"/>
                <a:gd name="connsiteY0" fmla="*/ 0 h 5281818"/>
                <a:gd name="connsiteX1" fmla="*/ 10274 w 1417860"/>
                <a:gd name="connsiteY1" fmla="*/ 51370 h 5281818"/>
                <a:gd name="connsiteX2" fmla="*/ 51370 w 1417860"/>
                <a:gd name="connsiteY2" fmla="*/ 267128 h 5281818"/>
                <a:gd name="connsiteX3" fmla="*/ 71919 w 1417860"/>
                <a:gd name="connsiteY3" fmla="*/ 287676 h 5281818"/>
                <a:gd name="connsiteX4" fmla="*/ 82193 w 1417860"/>
                <a:gd name="connsiteY4" fmla="*/ 318499 h 5281818"/>
                <a:gd name="connsiteX5" fmla="*/ 113015 w 1417860"/>
                <a:gd name="connsiteY5" fmla="*/ 339047 h 5281818"/>
                <a:gd name="connsiteX6" fmla="*/ 154112 w 1417860"/>
                <a:gd name="connsiteY6" fmla="*/ 369869 h 5281818"/>
                <a:gd name="connsiteX7" fmla="*/ 195209 w 1417860"/>
                <a:gd name="connsiteY7" fmla="*/ 421240 h 5281818"/>
                <a:gd name="connsiteX8" fmla="*/ 164386 w 1417860"/>
                <a:gd name="connsiteY8" fmla="*/ 513708 h 5281818"/>
                <a:gd name="connsiteX9" fmla="*/ 143838 w 1417860"/>
                <a:gd name="connsiteY9" fmla="*/ 544530 h 5281818"/>
                <a:gd name="connsiteX10" fmla="*/ 133564 w 1417860"/>
                <a:gd name="connsiteY10" fmla="*/ 585627 h 5281818"/>
                <a:gd name="connsiteX11" fmla="*/ 113015 w 1417860"/>
                <a:gd name="connsiteY11" fmla="*/ 616449 h 5281818"/>
                <a:gd name="connsiteX12" fmla="*/ 143838 w 1417860"/>
                <a:gd name="connsiteY12" fmla="*/ 698642 h 5281818"/>
                <a:gd name="connsiteX13" fmla="*/ 164386 w 1417860"/>
                <a:gd name="connsiteY13" fmla="*/ 719191 h 5281818"/>
                <a:gd name="connsiteX14" fmla="*/ 195209 w 1417860"/>
                <a:gd name="connsiteY14" fmla="*/ 760287 h 5281818"/>
                <a:gd name="connsiteX15" fmla="*/ 215757 w 1417860"/>
                <a:gd name="connsiteY15" fmla="*/ 821932 h 5281818"/>
                <a:gd name="connsiteX16" fmla="*/ 226031 w 1417860"/>
                <a:gd name="connsiteY16" fmla="*/ 852755 h 5281818"/>
                <a:gd name="connsiteX17" fmla="*/ 246579 w 1417860"/>
                <a:gd name="connsiteY17" fmla="*/ 904126 h 5281818"/>
                <a:gd name="connsiteX18" fmla="*/ 277402 w 1417860"/>
                <a:gd name="connsiteY18" fmla="*/ 986319 h 5281818"/>
                <a:gd name="connsiteX19" fmla="*/ 308224 w 1417860"/>
                <a:gd name="connsiteY19" fmla="*/ 1017141 h 5281818"/>
                <a:gd name="connsiteX20" fmla="*/ 349321 w 1417860"/>
                <a:gd name="connsiteY20" fmla="*/ 1109609 h 5281818"/>
                <a:gd name="connsiteX21" fmla="*/ 390418 w 1417860"/>
                <a:gd name="connsiteY21" fmla="*/ 1191802 h 5281818"/>
                <a:gd name="connsiteX22" fmla="*/ 421240 w 1417860"/>
                <a:gd name="connsiteY22" fmla="*/ 1222624 h 5281818"/>
                <a:gd name="connsiteX23" fmla="*/ 441788 w 1417860"/>
                <a:gd name="connsiteY23" fmla="*/ 1253447 h 5281818"/>
                <a:gd name="connsiteX24" fmla="*/ 544530 w 1417860"/>
                <a:gd name="connsiteY24" fmla="*/ 1263721 h 5281818"/>
                <a:gd name="connsiteX25" fmla="*/ 554804 w 1417860"/>
                <a:gd name="connsiteY25" fmla="*/ 1294543 h 5281818"/>
                <a:gd name="connsiteX26" fmla="*/ 616449 w 1417860"/>
                <a:gd name="connsiteY26" fmla="*/ 1356188 h 5281818"/>
                <a:gd name="connsiteX27" fmla="*/ 636997 w 1417860"/>
                <a:gd name="connsiteY27" fmla="*/ 1407559 h 5281818"/>
                <a:gd name="connsiteX28" fmla="*/ 657546 w 1417860"/>
                <a:gd name="connsiteY28" fmla="*/ 1469204 h 5281818"/>
                <a:gd name="connsiteX29" fmla="*/ 698642 w 1417860"/>
                <a:gd name="connsiteY29" fmla="*/ 1500027 h 5281818"/>
                <a:gd name="connsiteX30" fmla="*/ 729465 w 1417860"/>
                <a:gd name="connsiteY30" fmla="*/ 1571946 h 5281818"/>
                <a:gd name="connsiteX31" fmla="*/ 750013 w 1417860"/>
                <a:gd name="connsiteY31" fmla="*/ 1623317 h 5281818"/>
                <a:gd name="connsiteX32" fmla="*/ 791110 w 1417860"/>
                <a:gd name="connsiteY32" fmla="*/ 1674687 h 5281818"/>
                <a:gd name="connsiteX33" fmla="*/ 1027415 w 1417860"/>
                <a:gd name="connsiteY33" fmla="*/ 1715784 h 5281818"/>
                <a:gd name="connsiteX34" fmla="*/ 1047964 w 1417860"/>
                <a:gd name="connsiteY34" fmla="*/ 1787703 h 5281818"/>
                <a:gd name="connsiteX35" fmla="*/ 1068512 w 1417860"/>
                <a:gd name="connsiteY35" fmla="*/ 1839074 h 5281818"/>
                <a:gd name="connsiteX36" fmla="*/ 1078786 w 1417860"/>
                <a:gd name="connsiteY36" fmla="*/ 1890445 h 5281818"/>
                <a:gd name="connsiteX37" fmla="*/ 1099334 w 1417860"/>
                <a:gd name="connsiteY37" fmla="*/ 1972638 h 5281818"/>
                <a:gd name="connsiteX38" fmla="*/ 1150705 w 1417860"/>
                <a:gd name="connsiteY38" fmla="*/ 2024009 h 5281818"/>
                <a:gd name="connsiteX39" fmla="*/ 1253447 w 1417860"/>
                <a:gd name="connsiteY39" fmla="*/ 2157573 h 5281818"/>
                <a:gd name="connsiteX40" fmla="*/ 1273995 w 1417860"/>
                <a:gd name="connsiteY40" fmla="*/ 2229492 h 5281818"/>
                <a:gd name="connsiteX41" fmla="*/ 1304818 w 1417860"/>
                <a:gd name="connsiteY41" fmla="*/ 2260314 h 5281818"/>
                <a:gd name="connsiteX42" fmla="*/ 1325366 w 1417860"/>
                <a:gd name="connsiteY42" fmla="*/ 2291137 h 5281818"/>
                <a:gd name="connsiteX43" fmla="*/ 1335640 w 1417860"/>
                <a:gd name="connsiteY43" fmla="*/ 2332233 h 5281818"/>
                <a:gd name="connsiteX44" fmla="*/ 1366463 w 1417860"/>
                <a:gd name="connsiteY44" fmla="*/ 2352782 h 5281818"/>
                <a:gd name="connsiteX45" fmla="*/ 1376737 w 1417860"/>
                <a:gd name="connsiteY45" fmla="*/ 2404152 h 5281818"/>
                <a:gd name="connsiteX46" fmla="*/ 1397285 w 1417860"/>
                <a:gd name="connsiteY46" fmla="*/ 2465797 h 5281818"/>
                <a:gd name="connsiteX47" fmla="*/ 1417833 w 1417860"/>
                <a:gd name="connsiteY47" fmla="*/ 2609636 h 5281818"/>
                <a:gd name="connsiteX48" fmla="*/ 1397285 w 1417860"/>
                <a:gd name="connsiteY48" fmla="*/ 2794570 h 5281818"/>
                <a:gd name="connsiteX49" fmla="*/ 1376737 w 1417860"/>
                <a:gd name="connsiteY49" fmla="*/ 2825393 h 5281818"/>
                <a:gd name="connsiteX50" fmla="*/ 1356188 w 1417860"/>
                <a:gd name="connsiteY50" fmla="*/ 2897312 h 5281818"/>
                <a:gd name="connsiteX51" fmla="*/ 1345914 w 1417860"/>
                <a:gd name="connsiteY51" fmla="*/ 2938409 h 5281818"/>
                <a:gd name="connsiteX52" fmla="*/ 1325366 w 1417860"/>
                <a:gd name="connsiteY52" fmla="*/ 2979505 h 5281818"/>
                <a:gd name="connsiteX53" fmla="*/ 1315092 w 1417860"/>
                <a:gd name="connsiteY53" fmla="*/ 3051424 h 5281818"/>
                <a:gd name="connsiteX54" fmla="*/ 1304818 w 1417860"/>
                <a:gd name="connsiteY54" fmla="*/ 3082247 h 5281818"/>
                <a:gd name="connsiteX55" fmla="*/ 1243173 w 1417860"/>
                <a:gd name="connsiteY55" fmla="*/ 3102795 h 5281818"/>
                <a:gd name="connsiteX56" fmla="*/ 1171254 w 1417860"/>
                <a:gd name="connsiteY56" fmla="*/ 3133618 h 5281818"/>
                <a:gd name="connsiteX57" fmla="*/ 1150705 w 1417860"/>
                <a:gd name="connsiteY57" fmla="*/ 3164440 h 5281818"/>
                <a:gd name="connsiteX58" fmla="*/ 1099334 w 1417860"/>
                <a:gd name="connsiteY58" fmla="*/ 3195263 h 5281818"/>
                <a:gd name="connsiteX59" fmla="*/ 1068512 w 1417860"/>
                <a:gd name="connsiteY59" fmla="*/ 3215811 h 5281818"/>
                <a:gd name="connsiteX60" fmla="*/ 1017141 w 1417860"/>
                <a:gd name="connsiteY60" fmla="*/ 3256908 h 5281818"/>
                <a:gd name="connsiteX61" fmla="*/ 976045 w 1417860"/>
                <a:gd name="connsiteY61" fmla="*/ 3267182 h 5281818"/>
                <a:gd name="connsiteX62" fmla="*/ 883577 w 1417860"/>
                <a:gd name="connsiteY62" fmla="*/ 3349375 h 5281818"/>
                <a:gd name="connsiteX63" fmla="*/ 852755 w 1417860"/>
                <a:gd name="connsiteY63" fmla="*/ 3380197 h 5281818"/>
                <a:gd name="connsiteX64" fmla="*/ 801384 w 1417860"/>
                <a:gd name="connsiteY64" fmla="*/ 3390472 h 5281818"/>
                <a:gd name="connsiteX65" fmla="*/ 770561 w 1417860"/>
                <a:gd name="connsiteY65" fmla="*/ 3411020 h 5281818"/>
                <a:gd name="connsiteX66" fmla="*/ 708917 w 1417860"/>
                <a:gd name="connsiteY66" fmla="*/ 3431568 h 5281818"/>
                <a:gd name="connsiteX67" fmla="*/ 647272 w 1417860"/>
                <a:gd name="connsiteY67" fmla="*/ 3472665 h 5281818"/>
                <a:gd name="connsiteX68" fmla="*/ 626723 w 1417860"/>
                <a:gd name="connsiteY68" fmla="*/ 3493213 h 5281818"/>
                <a:gd name="connsiteX69" fmla="*/ 565078 w 1417860"/>
                <a:gd name="connsiteY69" fmla="*/ 3544584 h 5281818"/>
                <a:gd name="connsiteX70" fmla="*/ 534256 w 1417860"/>
                <a:gd name="connsiteY70" fmla="*/ 3616503 h 5281818"/>
                <a:gd name="connsiteX71" fmla="*/ 565078 w 1417860"/>
                <a:gd name="connsiteY71" fmla="*/ 3883631 h 5281818"/>
                <a:gd name="connsiteX72" fmla="*/ 575352 w 1417860"/>
                <a:gd name="connsiteY72" fmla="*/ 3935002 h 5281818"/>
                <a:gd name="connsiteX73" fmla="*/ 606175 w 1417860"/>
                <a:gd name="connsiteY73" fmla="*/ 3976099 h 5281818"/>
                <a:gd name="connsiteX74" fmla="*/ 626723 w 1417860"/>
                <a:gd name="connsiteY74" fmla="*/ 4006921 h 5281818"/>
                <a:gd name="connsiteX75" fmla="*/ 636997 w 1417860"/>
                <a:gd name="connsiteY75" fmla="*/ 4058292 h 5281818"/>
                <a:gd name="connsiteX76" fmla="*/ 647272 w 1417860"/>
                <a:gd name="connsiteY76" fmla="*/ 4089114 h 5281818"/>
                <a:gd name="connsiteX77" fmla="*/ 657546 w 1417860"/>
                <a:gd name="connsiteY77" fmla="*/ 4274049 h 5281818"/>
                <a:gd name="connsiteX78" fmla="*/ 636997 w 1417860"/>
                <a:gd name="connsiteY78" fmla="*/ 4304872 h 5281818"/>
                <a:gd name="connsiteX79" fmla="*/ 606175 w 1417860"/>
                <a:gd name="connsiteY79" fmla="*/ 4345968 h 5281818"/>
                <a:gd name="connsiteX80" fmla="*/ 575352 w 1417860"/>
                <a:gd name="connsiteY80" fmla="*/ 4572000 h 5281818"/>
                <a:gd name="connsiteX81" fmla="*/ 534256 w 1417860"/>
                <a:gd name="connsiteY81" fmla="*/ 4592548 h 5281818"/>
                <a:gd name="connsiteX82" fmla="*/ 472611 w 1417860"/>
                <a:gd name="connsiteY82" fmla="*/ 4654193 h 5281818"/>
                <a:gd name="connsiteX83" fmla="*/ 441788 w 1417860"/>
                <a:gd name="connsiteY83" fmla="*/ 4695290 h 5281818"/>
                <a:gd name="connsiteX84" fmla="*/ 410966 w 1417860"/>
                <a:gd name="connsiteY84" fmla="*/ 4726112 h 5281818"/>
                <a:gd name="connsiteX85" fmla="*/ 318499 w 1417860"/>
                <a:gd name="connsiteY85" fmla="*/ 4839128 h 5281818"/>
                <a:gd name="connsiteX86" fmla="*/ 277402 w 1417860"/>
                <a:gd name="connsiteY86" fmla="*/ 4880224 h 5281818"/>
                <a:gd name="connsiteX87" fmla="*/ 215757 w 1417860"/>
                <a:gd name="connsiteY87" fmla="*/ 4941869 h 5281818"/>
                <a:gd name="connsiteX88" fmla="*/ 184934 w 1417860"/>
                <a:gd name="connsiteY88" fmla="*/ 5167901 h 5281818"/>
                <a:gd name="connsiteX89" fmla="*/ 154112 w 1417860"/>
                <a:gd name="connsiteY89" fmla="*/ 5239820 h 5281818"/>
                <a:gd name="connsiteX90" fmla="*/ 143838 w 1417860"/>
                <a:gd name="connsiteY90" fmla="*/ 5270642 h 52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417860" h="5281818">
                  <a:moveTo>
                    <a:pt x="0" y="0"/>
                  </a:moveTo>
                  <a:cubicBezTo>
                    <a:pt x="3425" y="17123"/>
                    <a:pt x="7804" y="34083"/>
                    <a:pt x="10274" y="51370"/>
                  </a:cubicBezTo>
                  <a:cubicBezTo>
                    <a:pt x="19896" y="118725"/>
                    <a:pt x="14726" y="203002"/>
                    <a:pt x="51370" y="267128"/>
                  </a:cubicBezTo>
                  <a:cubicBezTo>
                    <a:pt x="56176" y="275538"/>
                    <a:pt x="65069" y="280827"/>
                    <a:pt x="71919" y="287676"/>
                  </a:cubicBezTo>
                  <a:cubicBezTo>
                    <a:pt x="75344" y="297950"/>
                    <a:pt x="75428" y="310042"/>
                    <a:pt x="82193" y="318499"/>
                  </a:cubicBezTo>
                  <a:cubicBezTo>
                    <a:pt x="89907" y="328141"/>
                    <a:pt x="102967" y="331870"/>
                    <a:pt x="113015" y="339047"/>
                  </a:cubicBezTo>
                  <a:cubicBezTo>
                    <a:pt x="126949" y="349000"/>
                    <a:pt x="140957" y="358907"/>
                    <a:pt x="154112" y="369869"/>
                  </a:cubicBezTo>
                  <a:cubicBezTo>
                    <a:pt x="176069" y="388166"/>
                    <a:pt x="178621" y="396359"/>
                    <a:pt x="195209" y="421240"/>
                  </a:cubicBezTo>
                  <a:cubicBezTo>
                    <a:pt x="213292" y="475492"/>
                    <a:pt x="211490" y="443052"/>
                    <a:pt x="164386" y="513708"/>
                  </a:cubicBezTo>
                  <a:lnTo>
                    <a:pt x="143838" y="544530"/>
                  </a:lnTo>
                  <a:cubicBezTo>
                    <a:pt x="140413" y="558229"/>
                    <a:pt x="139126" y="572648"/>
                    <a:pt x="133564" y="585627"/>
                  </a:cubicBezTo>
                  <a:cubicBezTo>
                    <a:pt x="128700" y="596977"/>
                    <a:pt x="114547" y="604196"/>
                    <a:pt x="113015" y="616449"/>
                  </a:cubicBezTo>
                  <a:cubicBezTo>
                    <a:pt x="109024" y="648379"/>
                    <a:pt x="125403" y="675598"/>
                    <a:pt x="143838" y="698642"/>
                  </a:cubicBezTo>
                  <a:cubicBezTo>
                    <a:pt x="149889" y="706206"/>
                    <a:pt x="158185" y="711750"/>
                    <a:pt x="164386" y="719191"/>
                  </a:cubicBezTo>
                  <a:cubicBezTo>
                    <a:pt x="175348" y="732346"/>
                    <a:pt x="184935" y="746588"/>
                    <a:pt x="195209" y="760287"/>
                  </a:cubicBezTo>
                  <a:lnTo>
                    <a:pt x="215757" y="821932"/>
                  </a:lnTo>
                  <a:cubicBezTo>
                    <a:pt x="219182" y="832206"/>
                    <a:pt x="222009" y="842700"/>
                    <a:pt x="226031" y="852755"/>
                  </a:cubicBezTo>
                  <a:cubicBezTo>
                    <a:pt x="232880" y="869879"/>
                    <a:pt x="240747" y="886630"/>
                    <a:pt x="246579" y="904126"/>
                  </a:cubicBezTo>
                  <a:cubicBezTo>
                    <a:pt x="260022" y="944455"/>
                    <a:pt x="251132" y="949541"/>
                    <a:pt x="277402" y="986319"/>
                  </a:cubicBezTo>
                  <a:cubicBezTo>
                    <a:pt x="285847" y="998142"/>
                    <a:pt x="297950" y="1006867"/>
                    <a:pt x="308224" y="1017141"/>
                  </a:cubicBezTo>
                  <a:cubicBezTo>
                    <a:pt x="329968" y="1082370"/>
                    <a:pt x="304738" y="1011524"/>
                    <a:pt x="349321" y="1109609"/>
                  </a:cubicBezTo>
                  <a:cubicBezTo>
                    <a:pt x="368205" y="1151154"/>
                    <a:pt x="363824" y="1159889"/>
                    <a:pt x="390418" y="1191802"/>
                  </a:cubicBezTo>
                  <a:cubicBezTo>
                    <a:pt x="399720" y="1202964"/>
                    <a:pt x="411938" y="1211462"/>
                    <a:pt x="421240" y="1222624"/>
                  </a:cubicBezTo>
                  <a:cubicBezTo>
                    <a:pt x="429145" y="1232110"/>
                    <a:pt x="430074" y="1249542"/>
                    <a:pt x="441788" y="1253447"/>
                  </a:cubicBezTo>
                  <a:cubicBezTo>
                    <a:pt x="474440" y="1264331"/>
                    <a:pt x="510283" y="1260296"/>
                    <a:pt x="544530" y="1263721"/>
                  </a:cubicBezTo>
                  <a:cubicBezTo>
                    <a:pt x="547955" y="1273995"/>
                    <a:pt x="547871" y="1286223"/>
                    <a:pt x="554804" y="1294543"/>
                  </a:cubicBezTo>
                  <a:cubicBezTo>
                    <a:pt x="608408" y="1358868"/>
                    <a:pt x="584507" y="1292303"/>
                    <a:pt x="616449" y="1356188"/>
                  </a:cubicBezTo>
                  <a:cubicBezTo>
                    <a:pt x="624697" y="1372684"/>
                    <a:pt x="630694" y="1390227"/>
                    <a:pt x="636997" y="1407559"/>
                  </a:cubicBezTo>
                  <a:cubicBezTo>
                    <a:pt x="644399" y="1427915"/>
                    <a:pt x="645531" y="1451182"/>
                    <a:pt x="657546" y="1469204"/>
                  </a:cubicBezTo>
                  <a:cubicBezTo>
                    <a:pt x="667044" y="1483452"/>
                    <a:pt x="684943" y="1489753"/>
                    <a:pt x="698642" y="1500027"/>
                  </a:cubicBezTo>
                  <a:cubicBezTo>
                    <a:pt x="720027" y="1585560"/>
                    <a:pt x="693988" y="1500990"/>
                    <a:pt x="729465" y="1571946"/>
                  </a:cubicBezTo>
                  <a:cubicBezTo>
                    <a:pt x="737713" y="1588442"/>
                    <a:pt x="740524" y="1607503"/>
                    <a:pt x="750013" y="1623317"/>
                  </a:cubicBezTo>
                  <a:cubicBezTo>
                    <a:pt x="761295" y="1642121"/>
                    <a:pt x="770750" y="1666543"/>
                    <a:pt x="791110" y="1674687"/>
                  </a:cubicBezTo>
                  <a:cubicBezTo>
                    <a:pt x="823786" y="1687757"/>
                    <a:pt x="967856" y="1707276"/>
                    <a:pt x="1027415" y="1715784"/>
                  </a:cubicBezTo>
                  <a:cubicBezTo>
                    <a:pt x="1034265" y="1739757"/>
                    <a:pt x="1040080" y="1764050"/>
                    <a:pt x="1047964" y="1787703"/>
                  </a:cubicBezTo>
                  <a:cubicBezTo>
                    <a:pt x="1053796" y="1805199"/>
                    <a:pt x="1063213" y="1821409"/>
                    <a:pt x="1068512" y="1839074"/>
                  </a:cubicBezTo>
                  <a:cubicBezTo>
                    <a:pt x="1073530" y="1855800"/>
                    <a:pt x="1074859" y="1873429"/>
                    <a:pt x="1078786" y="1890445"/>
                  </a:cubicBezTo>
                  <a:cubicBezTo>
                    <a:pt x="1085136" y="1917963"/>
                    <a:pt x="1079365" y="1952669"/>
                    <a:pt x="1099334" y="1972638"/>
                  </a:cubicBezTo>
                  <a:cubicBezTo>
                    <a:pt x="1116458" y="1989762"/>
                    <a:pt x="1137272" y="2003860"/>
                    <a:pt x="1150705" y="2024009"/>
                  </a:cubicBezTo>
                  <a:cubicBezTo>
                    <a:pt x="1209316" y="2111925"/>
                    <a:pt x="1175730" y="2066903"/>
                    <a:pt x="1253447" y="2157573"/>
                  </a:cubicBezTo>
                  <a:cubicBezTo>
                    <a:pt x="1260296" y="2181546"/>
                    <a:pt x="1262845" y="2207192"/>
                    <a:pt x="1273995" y="2229492"/>
                  </a:cubicBezTo>
                  <a:cubicBezTo>
                    <a:pt x="1280493" y="2242488"/>
                    <a:pt x="1295516" y="2249152"/>
                    <a:pt x="1304818" y="2260314"/>
                  </a:cubicBezTo>
                  <a:cubicBezTo>
                    <a:pt x="1312723" y="2269800"/>
                    <a:pt x="1318517" y="2280863"/>
                    <a:pt x="1325366" y="2291137"/>
                  </a:cubicBezTo>
                  <a:cubicBezTo>
                    <a:pt x="1328791" y="2304836"/>
                    <a:pt x="1327807" y="2320484"/>
                    <a:pt x="1335640" y="2332233"/>
                  </a:cubicBezTo>
                  <a:cubicBezTo>
                    <a:pt x="1342490" y="2342507"/>
                    <a:pt x="1360336" y="2342061"/>
                    <a:pt x="1366463" y="2352782"/>
                  </a:cubicBezTo>
                  <a:cubicBezTo>
                    <a:pt x="1375127" y="2367944"/>
                    <a:pt x="1372142" y="2387305"/>
                    <a:pt x="1376737" y="2404152"/>
                  </a:cubicBezTo>
                  <a:cubicBezTo>
                    <a:pt x="1382436" y="2425049"/>
                    <a:pt x="1397285" y="2465797"/>
                    <a:pt x="1397285" y="2465797"/>
                  </a:cubicBezTo>
                  <a:cubicBezTo>
                    <a:pt x="1401791" y="2492834"/>
                    <a:pt x="1418637" y="2588741"/>
                    <a:pt x="1417833" y="2609636"/>
                  </a:cubicBezTo>
                  <a:cubicBezTo>
                    <a:pt x="1415449" y="2671614"/>
                    <a:pt x="1408890" y="2733641"/>
                    <a:pt x="1397285" y="2794570"/>
                  </a:cubicBezTo>
                  <a:cubicBezTo>
                    <a:pt x="1394975" y="2806700"/>
                    <a:pt x="1383586" y="2815119"/>
                    <a:pt x="1376737" y="2825393"/>
                  </a:cubicBezTo>
                  <a:cubicBezTo>
                    <a:pt x="1344619" y="2953870"/>
                    <a:pt x="1385668" y="2794136"/>
                    <a:pt x="1356188" y="2897312"/>
                  </a:cubicBezTo>
                  <a:cubicBezTo>
                    <a:pt x="1352309" y="2910889"/>
                    <a:pt x="1350872" y="2925187"/>
                    <a:pt x="1345914" y="2938409"/>
                  </a:cubicBezTo>
                  <a:cubicBezTo>
                    <a:pt x="1340536" y="2952749"/>
                    <a:pt x="1332215" y="2965806"/>
                    <a:pt x="1325366" y="2979505"/>
                  </a:cubicBezTo>
                  <a:cubicBezTo>
                    <a:pt x="1321941" y="3003478"/>
                    <a:pt x="1319841" y="3027678"/>
                    <a:pt x="1315092" y="3051424"/>
                  </a:cubicBezTo>
                  <a:cubicBezTo>
                    <a:pt x="1312968" y="3062044"/>
                    <a:pt x="1313631" y="3075952"/>
                    <a:pt x="1304818" y="3082247"/>
                  </a:cubicBezTo>
                  <a:cubicBezTo>
                    <a:pt x="1287193" y="3094837"/>
                    <a:pt x="1263721" y="3095946"/>
                    <a:pt x="1243173" y="3102795"/>
                  </a:cubicBezTo>
                  <a:cubicBezTo>
                    <a:pt x="1181011" y="3164954"/>
                    <a:pt x="1284880" y="3068688"/>
                    <a:pt x="1171254" y="3133618"/>
                  </a:cubicBezTo>
                  <a:cubicBezTo>
                    <a:pt x="1160533" y="3139744"/>
                    <a:pt x="1160080" y="3156404"/>
                    <a:pt x="1150705" y="3164440"/>
                  </a:cubicBezTo>
                  <a:cubicBezTo>
                    <a:pt x="1135543" y="3177436"/>
                    <a:pt x="1116268" y="3184679"/>
                    <a:pt x="1099334" y="3195263"/>
                  </a:cubicBezTo>
                  <a:cubicBezTo>
                    <a:pt x="1088863" y="3201807"/>
                    <a:pt x="1078390" y="3208402"/>
                    <a:pt x="1068512" y="3215811"/>
                  </a:cubicBezTo>
                  <a:cubicBezTo>
                    <a:pt x="1050969" y="3228968"/>
                    <a:pt x="1036310" y="3246258"/>
                    <a:pt x="1017141" y="3256908"/>
                  </a:cubicBezTo>
                  <a:cubicBezTo>
                    <a:pt x="1004798" y="3263765"/>
                    <a:pt x="989744" y="3263757"/>
                    <a:pt x="976045" y="3267182"/>
                  </a:cubicBezTo>
                  <a:cubicBezTo>
                    <a:pt x="906528" y="3336697"/>
                    <a:pt x="992798" y="3252290"/>
                    <a:pt x="883577" y="3349375"/>
                  </a:cubicBezTo>
                  <a:cubicBezTo>
                    <a:pt x="872717" y="3359028"/>
                    <a:pt x="865751" y="3373699"/>
                    <a:pt x="852755" y="3380197"/>
                  </a:cubicBezTo>
                  <a:cubicBezTo>
                    <a:pt x="837136" y="3388007"/>
                    <a:pt x="818508" y="3387047"/>
                    <a:pt x="801384" y="3390472"/>
                  </a:cubicBezTo>
                  <a:cubicBezTo>
                    <a:pt x="791110" y="3397321"/>
                    <a:pt x="781845" y="3406005"/>
                    <a:pt x="770561" y="3411020"/>
                  </a:cubicBezTo>
                  <a:cubicBezTo>
                    <a:pt x="750768" y="3419817"/>
                    <a:pt x="708917" y="3431568"/>
                    <a:pt x="708917" y="3431568"/>
                  </a:cubicBezTo>
                  <a:cubicBezTo>
                    <a:pt x="661803" y="3478682"/>
                    <a:pt x="721910" y="3422907"/>
                    <a:pt x="647272" y="3472665"/>
                  </a:cubicBezTo>
                  <a:cubicBezTo>
                    <a:pt x="639212" y="3478038"/>
                    <a:pt x="634287" y="3487162"/>
                    <a:pt x="626723" y="3493213"/>
                  </a:cubicBezTo>
                  <a:cubicBezTo>
                    <a:pt x="555209" y="3550423"/>
                    <a:pt x="638290" y="3471372"/>
                    <a:pt x="565078" y="3544584"/>
                  </a:cubicBezTo>
                  <a:cubicBezTo>
                    <a:pt x="554804" y="3568557"/>
                    <a:pt x="536050" y="3590483"/>
                    <a:pt x="534256" y="3616503"/>
                  </a:cubicBezTo>
                  <a:cubicBezTo>
                    <a:pt x="520960" y="3809303"/>
                    <a:pt x="515728" y="3784931"/>
                    <a:pt x="565078" y="3883631"/>
                  </a:cubicBezTo>
                  <a:cubicBezTo>
                    <a:pt x="568503" y="3900755"/>
                    <a:pt x="568260" y="3919044"/>
                    <a:pt x="575352" y="3935002"/>
                  </a:cubicBezTo>
                  <a:cubicBezTo>
                    <a:pt x="582307" y="3950650"/>
                    <a:pt x="596222" y="3962165"/>
                    <a:pt x="606175" y="3976099"/>
                  </a:cubicBezTo>
                  <a:cubicBezTo>
                    <a:pt x="613352" y="3986147"/>
                    <a:pt x="619874" y="3996647"/>
                    <a:pt x="626723" y="4006921"/>
                  </a:cubicBezTo>
                  <a:cubicBezTo>
                    <a:pt x="630148" y="4024045"/>
                    <a:pt x="632762" y="4041351"/>
                    <a:pt x="636997" y="4058292"/>
                  </a:cubicBezTo>
                  <a:cubicBezTo>
                    <a:pt x="639624" y="4068798"/>
                    <a:pt x="646245" y="4078333"/>
                    <a:pt x="647272" y="4089114"/>
                  </a:cubicBezTo>
                  <a:cubicBezTo>
                    <a:pt x="653126" y="4150576"/>
                    <a:pt x="654121" y="4212404"/>
                    <a:pt x="657546" y="4274049"/>
                  </a:cubicBezTo>
                  <a:cubicBezTo>
                    <a:pt x="650696" y="4284323"/>
                    <a:pt x="644174" y="4294824"/>
                    <a:pt x="636997" y="4304872"/>
                  </a:cubicBezTo>
                  <a:cubicBezTo>
                    <a:pt x="627044" y="4318806"/>
                    <a:pt x="608990" y="4329078"/>
                    <a:pt x="606175" y="4345968"/>
                  </a:cubicBezTo>
                  <a:cubicBezTo>
                    <a:pt x="597727" y="4396657"/>
                    <a:pt x="644068" y="4526189"/>
                    <a:pt x="575352" y="4572000"/>
                  </a:cubicBezTo>
                  <a:cubicBezTo>
                    <a:pt x="562609" y="4580496"/>
                    <a:pt x="547955" y="4585699"/>
                    <a:pt x="534256" y="4592548"/>
                  </a:cubicBezTo>
                  <a:cubicBezTo>
                    <a:pt x="433520" y="4726862"/>
                    <a:pt x="562752" y="4564052"/>
                    <a:pt x="472611" y="4654193"/>
                  </a:cubicBezTo>
                  <a:cubicBezTo>
                    <a:pt x="460503" y="4666301"/>
                    <a:pt x="452932" y="4682289"/>
                    <a:pt x="441788" y="4695290"/>
                  </a:cubicBezTo>
                  <a:cubicBezTo>
                    <a:pt x="432332" y="4706322"/>
                    <a:pt x="420422" y="4715080"/>
                    <a:pt x="410966" y="4726112"/>
                  </a:cubicBezTo>
                  <a:cubicBezTo>
                    <a:pt x="379289" y="4763068"/>
                    <a:pt x="352917" y="4804710"/>
                    <a:pt x="318499" y="4839128"/>
                  </a:cubicBezTo>
                  <a:cubicBezTo>
                    <a:pt x="304800" y="4852827"/>
                    <a:pt x="290159" y="4865644"/>
                    <a:pt x="277402" y="4880224"/>
                  </a:cubicBezTo>
                  <a:cubicBezTo>
                    <a:pt x="223876" y="4941395"/>
                    <a:pt x="271855" y="4904470"/>
                    <a:pt x="215757" y="4941869"/>
                  </a:cubicBezTo>
                  <a:cubicBezTo>
                    <a:pt x="205483" y="5017213"/>
                    <a:pt x="200340" y="5093437"/>
                    <a:pt x="184934" y="5167901"/>
                  </a:cubicBezTo>
                  <a:cubicBezTo>
                    <a:pt x="179650" y="5193442"/>
                    <a:pt x="164905" y="5216076"/>
                    <a:pt x="154112" y="5239820"/>
                  </a:cubicBezTo>
                  <a:cubicBezTo>
                    <a:pt x="135184" y="5281463"/>
                    <a:pt x="121537" y="5292945"/>
                    <a:pt x="143838" y="5270642"/>
                  </a:cubicBezTo>
                </a:path>
              </a:pathLst>
            </a:cu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Freeform: Shape 17">
              <a:extLst>
                <a:ext uri="{FF2B5EF4-FFF2-40B4-BE49-F238E27FC236}">
                  <a16:creationId xmlns:a16="http://schemas.microsoft.com/office/drawing/2014/main" id="{94666939-55B2-53D7-A461-0C55F00A0DD0}"/>
                </a:ext>
              </a:extLst>
            </p:cNvPr>
            <p:cNvSpPr/>
            <p:nvPr/>
          </p:nvSpPr>
          <p:spPr>
            <a:xfrm>
              <a:off x="6808192" y="1351545"/>
              <a:ext cx="1417860" cy="5281818"/>
            </a:xfrm>
            <a:custGeom>
              <a:avLst/>
              <a:gdLst>
                <a:gd name="connsiteX0" fmla="*/ 0 w 1417860"/>
                <a:gd name="connsiteY0" fmla="*/ 0 h 5281818"/>
                <a:gd name="connsiteX1" fmla="*/ 10274 w 1417860"/>
                <a:gd name="connsiteY1" fmla="*/ 51370 h 5281818"/>
                <a:gd name="connsiteX2" fmla="*/ 51370 w 1417860"/>
                <a:gd name="connsiteY2" fmla="*/ 267128 h 5281818"/>
                <a:gd name="connsiteX3" fmla="*/ 71919 w 1417860"/>
                <a:gd name="connsiteY3" fmla="*/ 287676 h 5281818"/>
                <a:gd name="connsiteX4" fmla="*/ 82193 w 1417860"/>
                <a:gd name="connsiteY4" fmla="*/ 318499 h 5281818"/>
                <a:gd name="connsiteX5" fmla="*/ 113015 w 1417860"/>
                <a:gd name="connsiteY5" fmla="*/ 339047 h 5281818"/>
                <a:gd name="connsiteX6" fmla="*/ 154112 w 1417860"/>
                <a:gd name="connsiteY6" fmla="*/ 369869 h 5281818"/>
                <a:gd name="connsiteX7" fmla="*/ 195209 w 1417860"/>
                <a:gd name="connsiteY7" fmla="*/ 421240 h 5281818"/>
                <a:gd name="connsiteX8" fmla="*/ 164386 w 1417860"/>
                <a:gd name="connsiteY8" fmla="*/ 513708 h 5281818"/>
                <a:gd name="connsiteX9" fmla="*/ 143838 w 1417860"/>
                <a:gd name="connsiteY9" fmla="*/ 544530 h 5281818"/>
                <a:gd name="connsiteX10" fmla="*/ 133564 w 1417860"/>
                <a:gd name="connsiteY10" fmla="*/ 585627 h 5281818"/>
                <a:gd name="connsiteX11" fmla="*/ 113015 w 1417860"/>
                <a:gd name="connsiteY11" fmla="*/ 616449 h 5281818"/>
                <a:gd name="connsiteX12" fmla="*/ 143838 w 1417860"/>
                <a:gd name="connsiteY12" fmla="*/ 698642 h 5281818"/>
                <a:gd name="connsiteX13" fmla="*/ 164386 w 1417860"/>
                <a:gd name="connsiteY13" fmla="*/ 719191 h 5281818"/>
                <a:gd name="connsiteX14" fmla="*/ 195209 w 1417860"/>
                <a:gd name="connsiteY14" fmla="*/ 760287 h 5281818"/>
                <a:gd name="connsiteX15" fmla="*/ 215757 w 1417860"/>
                <a:gd name="connsiteY15" fmla="*/ 821932 h 5281818"/>
                <a:gd name="connsiteX16" fmla="*/ 226031 w 1417860"/>
                <a:gd name="connsiteY16" fmla="*/ 852755 h 5281818"/>
                <a:gd name="connsiteX17" fmla="*/ 246579 w 1417860"/>
                <a:gd name="connsiteY17" fmla="*/ 904126 h 5281818"/>
                <a:gd name="connsiteX18" fmla="*/ 277402 w 1417860"/>
                <a:gd name="connsiteY18" fmla="*/ 986319 h 5281818"/>
                <a:gd name="connsiteX19" fmla="*/ 308224 w 1417860"/>
                <a:gd name="connsiteY19" fmla="*/ 1017141 h 5281818"/>
                <a:gd name="connsiteX20" fmla="*/ 349321 w 1417860"/>
                <a:gd name="connsiteY20" fmla="*/ 1109609 h 5281818"/>
                <a:gd name="connsiteX21" fmla="*/ 390418 w 1417860"/>
                <a:gd name="connsiteY21" fmla="*/ 1191802 h 5281818"/>
                <a:gd name="connsiteX22" fmla="*/ 421240 w 1417860"/>
                <a:gd name="connsiteY22" fmla="*/ 1222624 h 5281818"/>
                <a:gd name="connsiteX23" fmla="*/ 441788 w 1417860"/>
                <a:gd name="connsiteY23" fmla="*/ 1253447 h 5281818"/>
                <a:gd name="connsiteX24" fmla="*/ 544530 w 1417860"/>
                <a:gd name="connsiteY24" fmla="*/ 1263721 h 5281818"/>
                <a:gd name="connsiteX25" fmla="*/ 554804 w 1417860"/>
                <a:gd name="connsiteY25" fmla="*/ 1294543 h 5281818"/>
                <a:gd name="connsiteX26" fmla="*/ 616449 w 1417860"/>
                <a:gd name="connsiteY26" fmla="*/ 1356188 h 5281818"/>
                <a:gd name="connsiteX27" fmla="*/ 636997 w 1417860"/>
                <a:gd name="connsiteY27" fmla="*/ 1407559 h 5281818"/>
                <a:gd name="connsiteX28" fmla="*/ 657546 w 1417860"/>
                <a:gd name="connsiteY28" fmla="*/ 1469204 h 5281818"/>
                <a:gd name="connsiteX29" fmla="*/ 698642 w 1417860"/>
                <a:gd name="connsiteY29" fmla="*/ 1500027 h 5281818"/>
                <a:gd name="connsiteX30" fmla="*/ 729465 w 1417860"/>
                <a:gd name="connsiteY30" fmla="*/ 1571946 h 5281818"/>
                <a:gd name="connsiteX31" fmla="*/ 750013 w 1417860"/>
                <a:gd name="connsiteY31" fmla="*/ 1623317 h 5281818"/>
                <a:gd name="connsiteX32" fmla="*/ 791110 w 1417860"/>
                <a:gd name="connsiteY32" fmla="*/ 1674687 h 5281818"/>
                <a:gd name="connsiteX33" fmla="*/ 1027415 w 1417860"/>
                <a:gd name="connsiteY33" fmla="*/ 1715784 h 5281818"/>
                <a:gd name="connsiteX34" fmla="*/ 1047964 w 1417860"/>
                <a:gd name="connsiteY34" fmla="*/ 1787703 h 5281818"/>
                <a:gd name="connsiteX35" fmla="*/ 1068512 w 1417860"/>
                <a:gd name="connsiteY35" fmla="*/ 1839074 h 5281818"/>
                <a:gd name="connsiteX36" fmla="*/ 1078786 w 1417860"/>
                <a:gd name="connsiteY36" fmla="*/ 1890445 h 5281818"/>
                <a:gd name="connsiteX37" fmla="*/ 1099334 w 1417860"/>
                <a:gd name="connsiteY37" fmla="*/ 1972638 h 5281818"/>
                <a:gd name="connsiteX38" fmla="*/ 1150705 w 1417860"/>
                <a:gd name="connsiteY38" fmla="*/ 2024009 h 5281818"/>
                <a:gd name="connsiteX39" fmla="*/ 1253447 w 1417860"/>
                <a:gd name="connsiteY39" fmla="*/ 2157573 h 5281818"/>
                <a:gd name="connsiteX40" fmla="*/ 1273995 w 1417860"/>
                <a:gd name="connsiteY40" fmla="*/ 2229492 h 5281818"/>
                <a:gd name="connsiteX41" fmla="*/ 1304818 w 1417860"/>
                <a:gd name="connsiteY41" fmla="*/ 2260314 h 5281818"/>
                <a:gd name="connsiteX42" fmla="*/ 1325366 w 1417860"/>
                <a:gd name="connsiteY42" fmla="*/ 2291137 h 5281818"/>
                <a:gd name="connsiteX43" fmla="*/ 1335640 w 1417860"/>
                <a:gd name="connsiteY43" fmla="*/ 2332233 h 5281818"/>
                <a:gd name="connsiteX44" fmla="*/ 1366463 w 1417860"/>
                <a:gd name="connsiteY44" fmla="*/ 2352782 h 5281818"/>
                <a:gd name="connsiteX45" fmla="*/ 1376737 w 1417860"/>
                <a:gd name="connsiteY45" fmla="*/ 2404152 h 5281818"/>
                <a:gd name="connsiteX46" fmla="*/ 1397285 w 1417860"/>
                <a:gd name="connsiteY46" fmla="*/ 2465797 h 5281818"/>
                <a:gd name="connsiteX47" fmla="*/ 1417833 w 1417860"/>
                <a:gd name="connsiteY47" fmla="*/ 2609636 h 5281818"/>
                <a:gd name="connsiteX48" fmla="*/ 1397285 w 1417860"/>
                <a:gd name="connsiteY48" fmla="*/ 2794570 h 5281818"/>
                <a:gd name="connsiteX49" fmla="*/ 1376737 w 1417860"/>
                <a:gd name="connsiteY49" fmla="*/ 2825393 h 5281818"/>
                <a:gd name="connsiteX50" fmla="*/ 1356188 w 1417860"/>
                <a:gd name="connsiteY50" fmla="*/ 2897312 h 5281818"/>
                <a:gd name="connsiteX51" fmla="*/ 1345914 w 1417860"/>
                <a:gd name="connsiteY51" fmla="*/ 2938409 h 5281818"/>
                <a:gd name="connsiteX52" fmla="*/ 1325366 w 1417860"/>
                <a:gd name="connsiteY52" fmla="*/ 2979505 h 5281818"/>
                <a:gd name="connsiteX53" fmla="*/ 1315092 w 1417860"/>
                <a:gd name="connsiteY53" fmla="*/ 3051424 h 5281818"/>
                <a:gd name="connsiteX54" fmla="*/ 1304818 w 1417860"/>
                <a:gd name="connsiteY54" fmla="*/ 3082247 h 5281818"/>
                <a:gd name="connsiteX55" fmla="*/ 1243173 w 1417860"/>
                <a:gd name="connsiteY55" fmla="*/ 3102795 h 5281818"/>
                <a:gd name="connsiteX56" fmla="*/ 1171254 w 1417860"/>
                <a:gd name="connsiteY56" fmla="*/ 3133618 h 5281818"/>
                <a:gd name="connsiteX57" fmla="*/ 1150705 w 1417860"/>
                <a:gd name="connsiteY57" fmla="*/ 3164440 h 5281818"/>
                <a:gd name="connsiteX58" fmla="*/ 1099334 w 1417860"/>
                <a:gd name="connsiteY58" fmla="*/ 3195263 h 5281818"/>
                <a:gd name="connsiteX59" fmla="*/ 1068512 w 1417860"/>
                <a:gd name="connsiteY59" fmla="*/ 3215811 h 5281818"/>
                <a:gd name="connsiteX60" fmla="*/ 1017141 w 1417860"/>
                <a:gd name="connsiteY60" fmla="*/ 3256908 h 5281818"/>
                <a:gd name="connsiteX61" fmla="*/ 976045 w 1417860"/>
                <a:gd name="connsiteY61" fmla="*/ 3267182 h 5281818"/>
                <a:gd name="connsiteX62" fmla="*/ 883577 w 1417860"/>
                <a:gd name="connsiteY62" fmla="*/ 3349375 h 5281818"/>
                <a:gd name="connsiteX63" fmla="*/ 852755 w 1417860"/>
                <a:gd name="connsiteY63" fmla="*/ 3380197 h 5281818"/>
                <a:gd name="connsiteX64" fmla="*/ 801384 w 1417860"/>
                <a:gd name="connsiteY64" fmla="*/ 3390472 h 5281818"/>
                <a:gd name="connsiteX65" fmla="*/ 770561 w 1417860"/>
                <a:gd name="connsiteY65" fmla="*/ 3411020 h 5281818"/>
                <a:gd name="connsiteX66" fmla="*/ 708917 w 1417860"/>
                <a:gd name="connsiteY66" fmla="*/ 3431568 h 5281818"/>
                <a:gd name="connsiteX67" fmla="*/ 647272 w 1417860"/>
                <a:gd name="connsiteY67" fmla="*/ 3472665 h 5281818"/>
                <a:gd name="connsiteX68" fmla="*/ 626723 w 1417860"/>
                <a:gd name="connsiteY68" fmla="*/ 3493213 h 5281818"/>
                <a:gd name="connsiteX69" fmla="*/ 565078 w 1417860"/>
                <a:gd name="connsiteY69" fmla="*/ 3544584 h 5281818"/>
                <a:gd name="connsiteX70" fmla="*/ 534256 w 1417860"/>
                <a:gd name="connsiteY70" fmla="*/ 3616503 h 5281818"/>
                <a:gd name="connsiteX71" fmla="*/ 565078 w 1417860"/>
                <a:gd name="connsiteY71" fmla="*/ 3883631 h 5281818"/>
                <a:gd name="connsiteX72" fmla="*/ 575352 w 1417860"/>
                <a:gd name="connsiteY72" fmla="*/ 3935002 h 5281818"/>
                <a:gd name="connsiteX73" fmla="*/ 606175 w 1417860"/>
                <a:gd name="connsiteY73" fmla="*/ 3976099 h 5281818"/>
                <a:gd name="connsiteX74" fmla="*/ 626723 w 1417860"/>
                <a:gd name="connsiteY74" fmla="*/ 4006921 h 5281818"/>
                <a:gd name="connsiteX75" fmla="*/ 636997 w 1417860"/>
                <a:gd name="connsiteY75" fmla="*/ 4058292 h 5281818"/>
                <a:gd name="connsiteX76" fmla="*/ 647272 w 1417860"/>
                <a:gd name="connsiteY76" fmla="*/ 4089114 h 5281818"/>
                <a:gd name="connsiteX77" fmla="*/ 657546 w 1417860"/>
                <a:gd name="connsiteY77" fmla="*/ 4274049 h 5281818"/>
                <a:gd name="connsiteX78" fmla="*/ 636997 w 1417860"/>
                <a:gd name="connsiteY78" fmla="*/ 4304872 h 5281818"/>
                <a:gd name="connsiteX79" fmla="*/ 606175 w 1417860"/>
                <a:gd name="connsiteY79" fmla="*/ 4345968 h 5281818"/>
                <a:gd name="connsiteX80" fmla="*/ 575352 w 1417860"/>
                <a:gd name="connsiteY80" fmla="*/ 4572000 h 5281818"/>
                <a:gd name="connsiteX81" fmla="*/ 534256 w 1417860"/>
                <a:gd name="connsiteY81" fmla="*/ 4592548 h 5281818"/>
                <a:gd name="connsiteX82" fmla="*/ 472611 w 1417860"/>
                <a:gd name="connsiteY82" fmla="*/ 4654193 h 5281818"/>
                <a:gd name="connsiteX83" fmla="*/ 441788 w 1417860"/>
                <a:gd name="connsiteY83" fmla="*/ 4695290 h 5281818"/>
                <a:gd name="connsiteX84" fmla="*/ 410966 w 1417860"/>
                <a:gd name="connsiteY84" fmla="*/ 4726112 h 5281818"/>
                <a:gd name="connsiteX85" fmla="*/ 318499 w 1417860"/>
                <a:gd name="connsiteY85" fmla="*/ 4839128 h 5281818"/>
                <a:gd name="connsiteX86" fmla="*/ 277402 w 1417860"/>
                <a:gd name="connsiteY86" fmla="*/ 4880224 h 5281818"/>
                <a:gd name="connsiteX87" fmla="*/ 215757 w 1417860"/>
                <a:gd name="connsiteY87" fmla="*/ 4941869 h 5281818"/>
                <a:gd name="connsiteX88" fmla="*/ 184934 w 1417860"/>
                <a:gd name="connsiteY88" fmla="*/ 5167901 h 5281818"/>
                <a:gd name="connsiteX89" fmla="*/ 154112 w 1417860"/>
                <a:gd name="connsiteY89" fmla="*/ 5239820 h 5281818"/>
                <a:gd name="connsiteX90" fmla="*/ 143838 w 1417860"/>
                <a:gd name="connsiteY90" fmla="*/ 5270642 h 52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417860" h="5281818">
                  <a:moveTo>
                    <a:pt x="0" y="0"/>
                  </a:moveTo>
                  <a:cubicBezTo>
                    <a:pt x="3425" y="17123"/>
                    <a:pt x="7804" y="34083"/>
                    <a:pt x="10274" y="51370"/>
                  </a:cubicBezTo>
                  <a:cubicBezTo>
                    <a:pt x="19896" y="118725"/>
                    <a:pt x="14726" y="203002"/>
                    <a:pt x="51370" y="267128"/>
                  </a:cubicBezTo>
                  <a:cubicBezTo>
                    <a:pt x="56176" y="275538"/>
                    <a:pt x="65069" y="280827"/>
                    <a:pt x="71919" y="287676"/>
                  </a:cubicBezTo>
                  <a:cubicBezTo>
                    <a:pt x="75344" y="297950"/>
                    <a:pt x="75428" y="310042"/>
                    <a:pt x="82193" y="318499"/>
                  </a:cubicBezTo>
                  <a:cubicBezTo>
                    <a:pt x="89907" y="328141"/>
                    <a:pt x="102967" y="331870"/>
                    <a:pt x="113015" y="339047"/>
                  </a:cubicBezTo>
                  <a:cubicBezTo>
                    <a:pt x="126949" y="349000"/>
                    <a:pt x="140957" y="358907"/>
                    <a:pt x="154112" y="369869"/>
                  </a:cubicBezTo>
                  <a:cubicBezTo>
                    <a:pt x="176069" y="388166"/>
                    <a:pt x="178621" y="396359"/>
                    <a:pt x="195209" y="421240"/>
                  </a:cubicBezTo>
                  <a:cubicBezTo>
                    <a:pt x="213292" y="475492"/>
                    <a:pt x="211490" y="443052"/>
                    <a:pt x="164386" y="513708"/>
                  </a:cubicBezTo>
                  <a:lnTo>
                    <a:pt x="143838" y="544530"/>
                  </a:lnTo>
                  <a:cubicBezTo>
                    <a:pt x="140413" y="558229"/>
                    <a:pt x="139126" y="572648"/>
                    <a:pt x="133564" y="585627"/>
                  </a:cubicBezTo>
                  <a:cubicBezTo>
                    <a:pt x="128700" y="596977"/>
                    <a:pt x="114547" y="604196"/>
                    <a:pt x="113015" y="616449"/>
                  </a:cubicBezTo>
                  <a:cubicBezTo>
                    <a:pt x="109024" y="648379"/>
                    <a:pt x="125403" y="675598"/>
                    <a:pt x="143838" y="698642"/>
                  </a:cubicBezTo>
                  <a:cubicBezTo>
                    <a:pt x="149889" y="706206"/>
                    <a:pt x="158185" y="711750"/>
                    <a:pt x="164386" y="719191"/>
                  </a:cubicBezTo>
                  <a:cubicBezTo>
                    <a:pt x="175348" y="732346"/>
                    <a:pt x="184935" y="746588"/>
                    <a:pt x="195209" y="760287"/>
                  </a:cubicBezTo>
                  <a:lnTo>
                    <a:pt x="215757" y="821932"/>
                  </a:lnTo>
                  <a:cubicBezTo>
                    <a:pt x="219182" y="832206"/>
                    <a:pt x="222009" y="842700"/>
                    <a:pt x="226031" y="852755"/>
                  </a:cubicBezTo>
                  <a:cubicBezTo>
                    <a:pt x="232880" y="869879"/>
                    <a:pt x="240747" y="886630"/>
                    <a:pt x="246579" y="904126"/>
                  </a:cubicBezTo>
                  <a:cubicBezTo>
                    <a:pt x="260022" y="944455"/>
                    <a:pt x="251132" y="949541"/>
                    <a:pt x="277402" y="986319"/>
                  </a:cubicBezTo>
                  <a:cubicBezTo>
                    <a:pt x="285847" y="998142"/>
                    <a:pt x="297950" y="1006867"/>
                    <a:pt x="308224" y="1017141"/>
                  </a:cubicBezTo>
                  <a:cubicBezTo>
                    <a:pt x="329968" y="1082370"/>
                    <a:pt x="304738" y="1011524"/>
                    <a:pt x="349321" y="1109609"/>
                  </a:cubicBezTo>
                  <a:cubicBezTo>
                    <a:pt x="368205" y="1151154"/>
                    <a:pt x="363824" y="1159889"/>
                    <a:pt x="390418" y="1191802"/>
                  </a:cubicBezTo>
                  <a:cubicBezTo>
                    <a:pt x="399720" y="1202964"/>
                    <a:pt x="411938" y="1211462"/>
                    <a:pt x="421240" y="1222624"/>
                  </a:cubicBezTo>
                  <a:cubicBezTo>
                    <a:pt x="429145" y="1232110"/>
                    <a:pt x="430074" y="1249542"/>
                    <a:pt x="441788" y="1253447"/>
                  </a:cubicBezTo>
                  <a:cubicBezTo>
                    <a:pt x="474440" y="1264331"/>
                    <a:pt x="510283" y="1260296"/>
                    <a:pt x="544530" y="1263721"/>
                  </a:cubicBezTo>
                  <a:cubicBezTo>
                    <a:pt x="547955" y="1273995"/>
                    <a:pt x="547871" y="1286223"/>
                    <a:pt x="554804" y="1294543"/>
                  </a:cubicBezTo>
                  <a:cubicBezTo>
                    <a:pt x="608408" y="1358868"/>
                    <a:pt x="584507" y="1292303"/>
                    <a:pt x="616449" y="1356188"/>
                  </a:cubicBezTo>
                  <a:cubicBezTo>
                    <a:pt x="624697" y="1372684"/>
                    <a:pt x="630694" y="1390227"/>
                    <a:pt x="636997" y="1407559"/>
                  </a:cubicBezTo>
                  <a:cubicBezTo>
                    <a:pt x="644399" y="1427915"/>
                    <a:pt x="645531" y="1451182"/>
                    <a:pt x="657546" y="1469204"/>
                  </a:cubicBezTo>
                  <a:cubicBezTo>
                    <a:pt x="667044" y="1483452"/>
                    <a:pt x="684943" y="1489753"/>
                    <a:pt x="698642" y="1500027"/>
                  </a:cubicBezTo>
                  <a:cubicBezTo>
                    <a:pt x="720027" y="1585560"/>
                    <a:pt x="693988" y="1500990"/>
                    <a:pt x="729465" y="1571946"/>
                  </a:cubicBezTo>
                  <a:cubicBezTo>
                    <a:pt x="737713" y="1588442"/>
                    <a:pt x="740524" y="1607503"/>
                    <a:pt x="750013" y="1623317"/>
                  </a:cubicBezTo>
                  <a:cubicBezTo>
                    <a:pt x="761295" y="1642121"/>
                    <a:pt x="770750" y="1666543"/>
                    <a:pt x="791110" y="1674687"/>
                  </a:cubicBezTo>
                  <a:cubicBezTo>
                    <a:pt x="823786" y="1687757"/>
                    <a:pt x="967856" y="1707276"/>
                    <a:pt x="1027415" y="1715784"/>
                  </a:cubicBezTo>
                  <a:cubicBezTo>
                    <a:pt x="1034265" y="1739757"/>
                    <a:pt x="1040080" y="1764050"/>
                    <a:pt x="1047964" y="1787703"/>
                  </a:cubicBezTo>
                  <a:cubicBezTo>
                    <a:pt x="1053796" y="1805199"/>
                    <a:pt x="1063213" y="1821409"/>
                    <a:pt x="1068512" y="1839074"/>
                  </a:cubicBezTo>
                  <a:cubicBezTo>
                    <a:pt x="1073530" y="1855800"/>
                    <a:pt x="1074859" y="1873429"/>
                    <a:pt x="1078786" y="1890445"/>
                  </a:cubicBezTo>
                  <a:cubicBezTo>
                    <a:pt x="1085136" y="1917963"/>
                    <a:pt x="1079365" y="1952669"/>
                    <a:pt x="1099334" y="1972638"/>
                  </a:cubicBezTo>
                  <a:cubicBezTo>
                    <a:pt x="1116458" y="1989762"/>
                    <a:pt x="1137272" y="2003860"/>
                    <a:pt x="1150705" y="2024009"/>
                  </a:cubicBezTo>
                  <a:cubicBezTo>
                    <a:pt x="1209316" y="2111925"/>
                    <a:pt x="1175730" y="2066903"/>
                    <a:pt x="1253447" y="2157573"/>
                  </a:cubicBezTo>
                  <a:cubicBezTo>
                    <a:pt x="1260296" y="2181546"/>
                    <a:pt x="1262845" y="2207192"/>
                    <a:pt x="1273995" y="2229492"/>
                  </a:cubicBezTo>
                  <a:cubicBezTo>
                    <a:pt x="1280493" y="2242488"/>
                    <a:pt x="1295516" y="2249152"/>
                    <a:pt x="1304818" y="2260314"/>
                  </a:cubicBezTo>
                  <a:cubicBezTo>
                    <a:pt x="1312723" y="2269800"/>
                    <a:pt x="1318517" y="2280863"/>
                    <a:pt x="1325366" y="2291137"/>
                  </a:cubicBezTo>
                  <a:cubicBezTo>
                    <a:pt x="1328791" y="2304836"/>
                    <a:pt x="1327807" y="2320484"/>
                    <a:pt x="1335640" y="2332233"/>
                  </a:cubicBezTo>
                  <a:cubicBezTo>
                    <a:pt x="1342490" y="2342507"/>
                    <a:pt x="1360336" y="2342061"/>
                    <a:pt x="1366463" y="2352782"/>
                  </a:cubicBezTo>
                  <a:cubicBezTo>
                    <a:pt x="1375127" y="2367944"/>
                    <a:pt x="1372142" y="2387305"/>
                    <a:pt x="1376737" y="2404152"/>
                  </a:cubicBezTo>
                  <a:cubicBezTo>
                    <a:pt x="1382436" y="2425049"/>
                    <a:pt x="1397285" y="2465797"/>
                    <a:pt x="1397285" y="2465797"/>
                  </a:cubicBezTo>
                  <a:cubicBezTo>
                    <a:pt x="1401791" y="2492834"/>
                    <a:pt x="1418637" y="2588741"/>
                    <a:pt x="1417833" y="2609636"/>
                  </a:cubicBezTo>
                  <a:cubicBezTo>
                    <a:pt x="1415449" y="2671614"/>
                    <a:pt x="1408890" y="2733641"/>
                    <a:pt x="1397285" y="2794570"/>
                  </a:cubicBezTo>
                  <a:cubicBezTo>
                    <a:pt x="1394975" y="2806700"/>
                    <a:pt x="1383586" y="2815119"/>
                    <a:pt x="1376737" y="2825393"/>
                  </a:cubicBezTo>
                  <a:cubicBezTo>
                    <a:pt x="1344619" y="2953870"/>
                    <a:pt x="1385668" y="2794136"/>
                    <a:pt x="1356188" y="2897312"/>
                  </a:cubicBezTo>
                  <a:cubicBezTo>
                    <a:pt x="1352309" y="2910889"/>
                    <a:pt x="1350872" y="2925187"/>
                    <a:pt x="1345914" y="2938409"/>
                  </a:cubicBezTo>
                  <a:cubicBezTo>
                    <a:pt x="1340536" y="2952749"/>
                    <a:pt x="1332215" y="2965806"/>
                    <a:pt x="1325366" y="2979505"/>
                  </a:cubicBezTo>
                  <a:cubicBezTo>
                    <a:pt x="1321941" y="3003478"/>
                    <a:pt x="1319841" y="3027678"/>
                    <a:pt x="1315092" y="3051424"/>
                  </a:cubicBezTo>
                  <a:cubicBezTo>
                    <a:pt x="1312968" y="3062044"/>
                    <a:pt x="1313631" y="3075952"/>
                    <a:pt x="1304818" y="3082247"/>
                  </a:cubicBezTo>
                  <a:cubicBezTo>
                    <a:pt x="1287193" y="3094837"/>
                    <a:pt x="1263721" y="3095946"/>
                    <a:pt x="1243173" y="3102795"/>
                  </a:cubicBezTo>
                  <a:cubicBezTo>
                    <a:pt x="1181011" y="3164954"/>
                    <a:pt x="1284880" y="3068688"/>
                    <a:pt x="1171254" y="3133618"/>
                  </a:cubicBezTo>
                  <a:cubicBezTo>
                    <a:pt x="1160533" y="3139744"/>
                    <a:pt x="1160080" y="3156404"/>
                    <a:pt x="1150705" y="3164440"/>
                  </a:cubicBezTo>
                  <a:cubicBezTo>
                    <a:pt x="1135543" y="3177436"/>
                    <a:pt x="1116268" y="3184679"/>
                    <a:pt x="1099334" y="3195263"/>
                  </a:cubicBezTo>
                  <a:cubicBezTo>
                    <a:pt x="1088863" y="3201807"/>
                    <a:pt x="1078390" y="3208402"/>
                    <a:pt x="1068512" y="3215811"/>
                  </a:cubicBezTo>
                  <a:cubicBezTo>
                    <a:pt x="1050969" y="3228968"/>
                    <a:pt x="1036310" y="3246258"/>
                    <a:pt x="1017141" y="3256908"/>
                  </a:cubicBezTo>
                  <a:cubicBezTo>
                    <a:pt x="1004798" y="3263765"/>
                    <a:pt x="989744" y="3263757"/>
                    <a:pt x="976045" y="3267182"/>
                  </a:cubicBezTo>
                  <a:cubicBezTo>
                    <a:pt x="906528" y="3336697"/>
                    <a:pt x="992798" y="3252290"/>
                    <a:pt x="883577" y="3349375"/>
                  </a:cubicBezTo>
                  <a:cubicBezTo>
                    <a:pt x="872717" y="3359028"/>
                    <a:pt x="865751" y="3373699"/>
                    <a:pt x="852755" y="3380197"/>
                  </a:cubicBezTo>
                  <a:cubicBezTo>
                    <a:pt x="837136" y="3388007"/>
                    <a:pt x="818508" y="3387047"/>
                    <a:pt x="801384" y="3390472"/>
                  </a:cubicBezTo>
                  <a:cubicBezTo>
                    <a:pt x="791110" y="3397321"/>
                    <a:pt x="781845" y="3406005"/>
                    <a:pt x="770561" y="3411020"/>
                  </a:cubicBezTo>
                  <a:cubicBezTo>
                    <a:pt x="750768" y="3419817"/>
                    <a:pt x="708917" y="3431568"/>
                    <a:pt x="708917" y="3431568"/>
                  </a:cubicBezTo>
                  <a:cubicBezTo>
                    <a:pt x="661803" y="3478682"/>
                    <a:pt x="721910" y="3422907"/>
                    <a:pt x="647272" y="3472665"/>
                  </a:cubicBezTo>
                  <a:cubicBezTo>
                    <a:pt x="639212" y="3478038"/>
                    <a:pt x="634287" y="3487162"/>
                    <a:pt x="626723" y="3493213"/>
                  </a:cubicBezTo>
                  <a:cubicBezTo>
                    <a:pt x="555209" y="3550423"/>
                    <a:pt x="638290" y="3471372"/>
                    <a:pt x="565078" y="3544584"/>
                  </a:cubicBezTo>
                  <a:cubicBezTo>
                    <a:pt x="554804" y="3568557"/>
                    <a:pt x="536050" y="3590483"/>
                    <a:pt x="534256" y="3616503"/>
                  </a:cubicBezTo>
                  <a:cubicBezTo>
                    <a:pt x="520960" y="3809303"/>
                    <a:pt x="515728" y="3784931"/>
                    <a:pt x="565078" y="3883631"/>
                  </a:cubicBezTo>
                  <a:cubicBezTo>
                    <a:pt x="568503" y="3900755"/>
                    <a:pt x="568260" y="3919044"/>
                    <a:pt x="575352" y="3935002"/>
                  </a:cubicBezTo>
                  <a:cubicBezTo>
                    <a:pt x="582307" y="3950650"/>
                    <a:pt x="596222" y="3962165"/>
                    <a:pt x="606175" y="3976099"/>
                  </a:cubicBezTo>
                  <a:cubicBezTo>
                    <a:pt x="613352" y="3986147"/>
                    <a:pt x="619874" y="3996647"/>
                    <a:pt x="626723" y="4006921"/>
                  </a:cubicBezTo>
                  <a:cubicBezTo>
                    <a:pt x="630148" y="4024045"/>
                    <a:pt x="632762" y="4041351"/>
                    <a:pt x="636997" y="4058292"/>
                  </a:cubicBezTo>
                  <a:cubicBezTo>
                    <a:pt x="639624" y="4068798"/>
                    <a:pt x="646245" y="4078333"/>
                    <a:pt x="647272" y="4089114"/>
                  </a:cubicBezTo>
                  <a:cubicBezTo>
                    <a:pt x="653126" y="4150576"/>
                    <a:pt x="654121" y="4212404"/>
                    <a:pt x="657546" y="4274049"/>
                  </a:cubicBezTo>
                  <a:cubicBezTo>
                    <a:pt x="650696" y="4284323"/>
                    <a:pt x="644174" y="4294824"/>
                    <a:pt x="636997" y="4304872"/>
                  </a:cubicBezTo>
                  <a:cubicBezTo>
                    <a:pt x="627044" y="4318806"/>
                    <a:pt x="608990" y="4329078"/>
                    <a:pt x="606175" y="4345968"/>
                  </a:cubicBezTo>
                  <a:cubicBezTo>
                    <a:pt x="597727" y="4396657"/>
                    <a:pt x="644068" y="4526189"/>
                    <a:pt x="575352" y="4572000"/>
                  </a:cubicBezTo>
                  <a:cubicBezTo>
                    <a:pt x="562609" y="4580496"/>
                    <a:pt x="547955" y="4585699"/>
                    <a:pt x="534256" y="4592548"/>
                  </a:cubicBezTo>
                  <a:cubicBezTo>
                    <a:pt x="433520" y="4726862"/>
                    <a:pt x="562752" y="4564052"/>
                    <a:pt x="472611" y="4654193"/>
                  </a:cubicBezTo>
                  <a:cubicBezTo>
                    <a:pt x="460503" y="4666301"/>
                    <a:pt x="452932" y="4682289"/>
                    <a:pt x="441788" y="4695290"/>
                  </a:cubicBezTo>
                  <a:cubicBezTo>
                    <a:pt x="432332" y="4706322"/>
                    <a:pt x="420422" y="4715080"/>
                    <a:pt x="410966" y="4726112"/>
                  </a:cubicBezTo>
                  <a:cubicBezTo>
                    <a:pt x="379289" y="4763068"/>
                    <a:pt x="352917" y="4804710"/>
                    <a:pt x="318499" y="4839128"/>
                  </a:cubicBezTo>
                  <a:cubicBezTo>
                    <a:pt x="304800" y="4852827"/>
                    <a:pt x="290159" y="4865644"/>
                    <a:pt x="277402" y="4880224"/>
                  </a:cubicBezTo>
                  <a:cubicBezTo>
                    <a:pt x="223876" y="4941395"/>
                    <a:pt x="271855" y="4904470"/>
                    <a:pt x="215757" y="4941869"/>
                  </a:cubicBezTo>
                  <a:cubicBezTo>
                    <a:pt x="205483" y="5017213"/>
                    <a:pt x="200340" y="5093437"/>
                    <a:pt x="184934" y="5167901"/>
                  </a:cubicBezTo>
                  <a:cubicBezTo>
                    <a:pt x="179650" y="5193442"/>
                    <a:pt x="164905" y="5216076"/>
                    <a:pt x="154112" y="5239820"/>
                  </a:cubicBezTo>
                  <a:cubicBezTo>
                    <a:pt x="135184" y="5281463"/>
                    <a:pt x="121537" y="5292945"/>
                    <a:pt x="143838" y="5270642"/>
                  </a:cubicBezTo>
                </a:path>
              </a:pathLst>
            </a:cu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9" name="Freeform: Shape 18">
              <a:extLst>
                <a:ext uri="{FF2B5EF4-FFF2-40B4-BE49-F238E27FC236}">
                  <a16:creationId xmlns:a16="http://schemas.microsoft.com/office/drawing/2014/main" id="{DE5AF744-DEBC-3457-F392-CC13BDF67959}"/>
                </a:ext>
              </a:extLst>
            </p:cNvPr>
            <p:cNvSpPr/>
            <p:nvPr/>
          </p:nvSpPr>
          <p:spPr>
            <a:xfrm>
              <a:off x="6868126" y="1339561"/>
              <a:ext cx="1417860" cy="5281818"/>
            </a:xfrm>
            <a:custGeom>
              <a:avLst/>
              <a:gdLst>
                <a:gd name="connsiteX0" fmla="*/ 0 w 1417860"/>
                <a:gd name="connsiteY0" fmla="*/ 0 h 5281818"/>
                <a:gd name="connsiteX1" fmla="*/ 10274 w 1417860"/>
                <a:gd name="connsiteY1" fmla="*/ 51370 h 5281818"/>
                <a:gd name="connsiteX2" fmla="*/ 51370 w 1417860"/>
                <a:gd name="connsiteY2" fmla="*/ 267128 h 5281818"/>
                <a:gd name="connsiteX3" fmla="*/ 71919 w 1417860"/>
                <a:gd name="connsiteY3" fmla="*/ 287676 h 5281818"/>
                <a:gd name="connsiteX4" fmla="*/ 82193 w 1417860"/>
                <a:gd name="connsiteY4" fmla="*/ 318499 h 5281818"/>
                <a:gd name="connsiteX5" fmla="*/ 113015 w 1417860"/>
                <a:gd name="connsiteY5" fmla="*/ 339047 h 5281818"/>
                <a:gd name="connsiteX6" fmla="*/ 154112 w 1417860"/>
                <a:gd name="connsiteY6" fmla="*/ 369869 h 5281818"/>
                <a:gd name="connsiteX7" fmla="*/ 195209 w 1417860"/>
                <a:gd name="connsiteY7" fmla="*/ 421240 h 5281818"/>
                <a:gd name="connsiteX8" fmla="*/ 164386 w 1417860"/>
                <a:gd name="connsiteY8" fmla="*/ 513708 h 5281818"/>
                <a:gd name="connsiteX9" fmla="*/ 143838 w 1417860"/>
                <a:gd name="connsiteY9" fmla="*/ 544530 h 5281818"/>
                <a:gd name="connsiteX10" fmla="*/ 133564 w 1417860"/>
                <a:gd name="connsiteY10" fmla="*/ 585627 h 5281818"/>
                <a:gd name="connsiteX11" fmla="*/ 113015 w 1417860"/>
                <a:gd name="connsiteY11" fmla="*/ 616449 h 5281818"/>
                <a:gd name="connsiteX12" fmla="*/ 143838 w 1417860"/>
                <a:gd name="connsiteY12" fmla="*/ 698642 h 5281818"/>
                <a:gd name="connsiteX13" fmla="*/ 164386 w 1417860"/>
                <a:gd name="connsiteY13" fmla="*/ 719191 h 5281818"/>
                <a:gd name="connsiteX14" fmla="*/ 195209 w 1417860"/>
                <a:gd name="connsiteY14" fmla="*/ 760287 h 5281818"/>
                <a:gd name="connsiteX15" fmla="*/ 215757 w 1417860"/>
                <a:gd name="connsiteY15" fmla="*/ 821932 h 5281818"/>
                <a:gd name="connsiteX16" fmla="*/ 226031 w 1417860"/>
                <a:gd name="connsiteY16" fmla="*/ 852755 h 5281818"/>
                <a:gd name="connsiteX17" fmla="*/ 246579 w 1417860"/>
                <a:gd name="connsiteY17" fmla="*/ 904126 h 5281818"/>
                <a:gd name="connsiteX18" fmla="*/ 277402 w 1417860"/>
                <a:gd name="connsiteY18" fmla="*/ 986319 h 5281818"/>
                <a:gd name="connsiteX19" fmla="*/ 308224 w 1417860"/>
                <a:gd name="connsiteY19" fmla="*/ 1017141 h 5281818"/>
                <a:gd name="connsiteX20" fmla="*/ 349321 w 1417860"/>
                <a:gd name="connsiteY20" fmla="*/ 1109609 h 5281818"/>
                <a:gd name="connsiteX21" fmla="*/ 390418 w 1417860"/>
                <a:gd name="connsiteY21" fmla="*/ 1191802 h 5281818"/>
                <a:gd name="connsiteX22" fmla="*/ 421240 w 1417860"/>
                <a:gd name="connsiteY22" fmla="*/ 1222624 h 5281818"/>
                <a:gd name="connsiteX23" fmla="*/ 441788 w 1417860"/>
                <a:gd name="connsiteY23" fmla="*/ 1253447 h 5281818"/>
                <a:gd name="connsiteX24" fmla="*/ 544530 w 1417860"/>
                <a:gd name="connsiteY24" fmla="*/ 1263721 h 5281818"/>
                <a:gd name="connsiteX25" fmla="*/ 554804 w 1417860"/>
                <a:gd name="connsiteY25" fmla="*/ 1294543 h 5281818"/>
                <a:gd name="connsiteX26" fmla="*/ 616449 w 1417860"/>
                <a:gd name="connsiteY26" fmla="*/ 1356188 h 5281818"/>
                <a:gd name="connsiteX27" fmla="*/ 636997 w 1417860"/>
                <a:gd name="connsiteY27" fmla="*/ 1407559 h 5281818"/>
                <a:gd name="connsiteX28" fmla="*/ 657546 w 1417860"/>
                <a:gd name="connsiteY28" fmla="*/ 1469204 h 5281818"/>
                <a:gd name="connsiteX29" fmla="*/ 698642 w 1417860"/>
                <a:gd name="connsiteY29" fmla="*/ 1500027 h 5281818"/>
                <a:gd name="connsiteX30" fmla="*/ 729465 w 1417860"/>
                <a:gd name="connsiteY30" fmla="*/ 1571946 h 5281818"/>
                <a:gd name="connsiteX31" fmla="*/ 750013 w 1417860"/>
                <a:gd name="connsiteY31" fmla="*/ 1623317 h 5281818"/>
                <a:gd name="connsiteX32" fmla="*/ 791110 w 1417860"/>
                <a:gd name="connsiteY32" fmla="*/ 1674687 h 5281818"/>
                <a:gd name="connsiteX33" fmla="*/ 1027415 w 1417860"/>
                <a:gd name="connsiteY33" fmla="*/ 1715784 h 5281818"/>
                <a:gd name="connsiteX34" fmla="*/ 1047964 w 1417860"/>
                <a:gd name="connsiteY34" fmla="*/ 1787703 h 5281818"/>
                <a:gd name="connsiteX35" fmla="*/ 1068512 w 1417860"/>
                <a:gd name="connsiteY35" fmla="*/ 1839074 h 5281818"/>
                <a:gd name="connsiteX36" fmla="*/ 1078786 w 1417860"/>
                <a:gd name="connsiteY36" fmla="*/ 1890445 h 5281818"/>
                <a:gd name="connsiteX37" fmla="*/ 1099334 w 1417860"/>
                <a:gd name="connsiteY37" fmla="*/ 1972638 h 5281818"/>
                <a:gd name="connsiteX38" fmla="*/ 1150705 w 1417860"/>
                <a:gd name="connsiteY38" fmla="*/ 2024009 h 5281818"/>
                <a:gd name="connsiteX39" fmla="*/ 1253447 w 1417860"/>
                <a:gd name="connsiteY39" fmla="*/ 2157573 h 5281818"/>
                <a:gd name="connsiteX40" fmla="*/ 1273995 w 1417860"/>
                <a:gd name="connsiteY40" fmla="*/ 2229492 h 5281818"/>
                <a:gd name="connsiteX41" fmla="*/ 1304818 w 1417860"/>
                <a:gd name="connsiteY41" fmla="*/ 2260314 h 5281818"/>
                <a:gd name="connsiteX42" fmla="*/ 1325366 w 1417860"/>
                <a:gd name="connsiteY42" fmla="*/ 2291137 h 5281818"/>
                <a:gd name="connsiteX43" fmla="*/ 1335640 w 1417860"/>
                <a:gd name="connsiteY43" fmla="*/ 2332233 h 5281818"/>
                <a:gd name="connsiteX44" fmla="*/ 1366463 w 1417860"/>
                <a:gd name="connsiteY44" fmla="*/ 2352782 h 5281818"/>
                <a:gd name="connsiteX45" fmla="*/ 1376737 w 1417860"/>
                <a:gd name="connsiteY45" fmla="*/ 2404152 h 5281818"/>
                <a:gd name="connsiteX46" fmla="*/ 1397285 w 1417860"/>
                <a:gd name="connsiteY46" fmla="*/ 2465797 h 5281818"/>
                <a:gd name="connsiteX47" fmla="*/ 1417833 w 1417860"/>
                <a:gd name="connsiteY47" fmla="*/ 2609636 h 5281818"/>
                <a:gd name="connsiteX48" fmla="*/ 1397285 w 1417860"/>
                <a:gd name="connsiteY48" fmla="*/ 2794570 h 5281818"/>
                <a:gd name="connsiteX49" fmla="*/ 1376737 w 1417860"/>
                <a:gd name="connsiteY49" fmla="*/ 2825393 h 5281818"/>
                <a:gd name="connsiteX50" fmla="*/ 1356188 w 1417860"/>
                <a:gd name="connsiteY50" fmla="*/ 2897312 h 5281818"/>
                <a:gd name="connsiteX51" fmla="*/ 1345914 w 1417860"/>
                <a:gd name="connsiteY51" fmla="*/ 2938409 h 5281818"/>
                <a:gd name="connsiteX52" fmla="*/ 1325366 w 1417860"/>
                <a:gd name="connsiteY52" fmla="*/ 2979505 h 5281818"/>
                <a:gd name="connsiteX53" fmla="*/ 1315092 w 1417860"/>
                <a:gd name="connsiteY53" fmla="*/ 3051424 h 5281818"/>
                <a:gd name="connsiteX54" fmla="*/ 1304818 w 1417860"/>
                <a:gd name="connsiteY54" fmla="*/ 3082247 h 5281818"/>
                <a:gd name="connsiteX55" fmla="*/ 1243173 w 1417860"/>
                <a:gd name="connsiteY55" fmla="*/ 3102795 h 5281818"/>
                <a:gd name="connsiteX56" fmla="*/ 1171254 w 1417860"/>
                <a:gd name="connsiteY56" fmla="*/ 3133618 h 5281818"/>
                <a:gd name="connsiteX57" fmla="*/ 1150705 w 1417860"/>
                <a:gd name="connsiteY57" fmla="*/ 3164440 h 5281818"/>
                <a:gd name="connsiteX58" fmla="*/ 1099334 w 1417860"/>
                <a:gd name="connsiteY58" fmla="*/ 3195263 h 5281818"/>
                <a:gd name="connsiteX59" fmla="*/ 1068512 w 1417860"/>
                <a:gd name="connsiteY59" fmla="*/ 3215811 h 5281818"/>
                <a:gd name="connsiteX60" fmla="*/ 1017141 w 1417860"/>
                <a:gd name="connsiteY60" fmla="*/ 3256908 h 5281818"/>
                <a:gd name="connsiteX61" fmla="*/ 976045 w 1417860"/>
                <a:gd name="connsiteY61" fmla="*/ 3267182 h 5281818"/>
                <a:gd name="connsiteX62" fmla="*/ 883577 w 1417860"/>
                <a:gd name="connsiteY62" fmla="*/ 3349375 h 5281818"/>
                <a:gd name="connsiteX63" fmla="*/ 852755 w 1417860"/>
                <a:gd name="connsiteY63" fmla="*/ 3380197 h 5281818"/>
                <a:gd name="connsiteX64" fmla="*/ 801384 w 1417860"/>
                <a:gd name="connsiteY64" fmla="*/ 3390472 h 5281818"/>
                <a:gd name="connsiteX65" fmla="*/ 770561 w 1417860"/>
                <a:gd name="connsiteY65" fmla="*/ 3411020 h 5281818"/>
                <a:gd name="connsiteX66" fmla="*/ 708917 w 1417860"/>
                <a:gd name="connsiteY66" fmla="*/ 3431568 h 5281818"/>
                <a:gd name="connsiteX67" fmla="*/ 647272 w 1417860"/>
                <a:gd name="connsiteY67" fmla="*/ 3472665 h 5281818"/>
                <a:gd name="connsiteX68" fmla="*/ 626723 w 1417860"/>
                <a:gd name="connsiteY68" fmla="*/ 3493213 h 5281818"/>
                <a:gd name="connsiteX69" fmla="*/ 565078 w 1417860"/>
                <a:gd name="connsiteY69" fmla="*/ 3544584 h 5281818"/>
                <a:gd name="connsiteX70" fmla="*/ 534256 w 1417860"/>
                <a:gd name="connsiteY70" fmla="*/ 3616503 h 5281818"/>
                <a:gd name="connsiteX71" fmla="*/ 565078 w 1417860"/>
                <a:gd name="connsiteY71" fmla="*/ 3883631 h 5281818"/>
                <a:gd name="connsiteX72" fmla="*/ 575352 w 1417860"/>
                <a:gd name="connsiteY72" fmla="*/ 3935002 h 5281818"/>
                <a:gd name="connsiteX73" fmla="*/ 606175 w 1417860"/>
                <a:gd name="connsiteY73" fmla="*/ 3976099 h 5281818"/>
                <a:gd name="connsiteX74" fmla="*/ 626723 w 1417860"/>
                <a:gd name="connsiteY74" fmla="*/ 4006921 h 5281818"/>
                <a:gd name="connsiteX75" fmla="*/ 636997 w 1417860"/>
                <a:gd name="connsiteY75" fmla="*/ 4058292 h 5281818"/>
                <a:gd name="connsiteX76" fmla="*/ 647272 w 1417860"/>
                <a:gd name="connsiteY76" fmla="*/ 4089114 h 5281818"/>
                <a:gd name="connsiteX77" fmla="*/ 657546 w 1417860"/>
                <a:gd name="connsiteY77" fmla="*/ 4274049 h 5281818"/>
                <a:gd name="connsiteX78" fmla="*/ 636997 w 1417860"/>
                <a:gd name="connsiteY78" fmla="*/ 4304872 h 5281818"/>
                <a:gd name="connsiteX79" fmla="*/ 606175 w 1417860"/>
                <a:gd name="connsiteY79" fmla="*/ 4345968 h 5281818"/>
                <a:gd name="connsiteX80" fmla="*/ 575352 w 1417860"/>
                <a:gd name="connsiteY80" fmla="*/ 4572000 h 5281818"/>
                <a:gd name="connsiteX81" fmla="*/ 534256 w 1417860"/>
                <a:gd name="connsiteY81" fmla="*/ 4592548 h 5281818"/>
                <a:gd name="connsiteX82" fmla="*/ 472611 w 1417860"/>
                <a:gd name="connsiteY82" fmla="*/ 4654193 h 5281818"/>
                <a:gd name="connsiteX83" fmla="*/ 441788 w 1417860"/>
                <a:gd name="connsiteY83" fmla="*/ 4695290 h 5281818"/>
                <a:gd name="connsiteX84" fmla="*/ 410966 w 1417860"/>
                <a:gd name="connsiteY84" fmla="*/ 4726112 h 5281818"/>
                <a:gd name="connsiteX85" fmla="*/ 318499 w 1417860"/>
                <a:gd name="connsiteY85" fmla="*/ 4839128 h 5281818"/>
                <a:gd name="connsiteX86" fmla="*/ 277402 w 1417860"/>
                <a:gd name="connsiteY86" fmla="*/ 4880224 h 5281818"/>
                <a:gd name="connsiteX87" fmla="*/ 215757 w 1417860"/>
                <a:gd name="connsiteY87" fmla="*/ 4941869 h 5281818"/>
                <a:gd name="connsiteX88" fmla="*/ 184934 w 1417860"/>
                <a:gd name="connsiteY88" fmla="*/ 5167901 h 5281818"/>
                <a:gd name="connsiteX89" fmla="*/ 154112 w 1417860"/>
                <a:gd name="connsiteY89" fmla="*/ 5239820 h 5281818"/>
                <a:gd name="connsiteX90" fmla="*/ 143838 w 1417860"/>
                <a:gd name="connsiteY90" fmla="*/ 5270642 h 52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417860" h="5281818">
                  <a:moveTo>
                    <a:pt x="0" y="0"/>
                  </a:moveTo>
                  <a:cubicBezTo>
                    <a:pt x="3425" y="17123"/>
                    <a:pt x="7804" y="34083"/>
                    <a:pt x="10274" y="51370"/>
                  </a:cubicBezTo>
                  <a:cubicBezTo>
                    <a:pt x="19896" y="118725"/>
                    <a:pt x="14726" y="203002"/>
                    <a:pt x="51370" y="267128"/>
                  </a:cubicBezTo>
                  <a:cubicBezTo>
                    <a:pt x="56176" y="275538"/>
                    <a:pt x="65069" y="280827"/>
                    <a:pt x="71919" y="287676"/>
                  </a:cubicBezTo>
                  <a:cubicBezTo>
                    <a:pt x="75344" y="297950"/>
                    <a:pt x="75428" y="310042"/>
                    <a:pt x="82193" y="318499"/>
                  </a:cubicBezTo>
                  <a:cubicBezTo>
                    <a:pt x="89907" y="328141"/>
                    <a:pt x="102967" y="331870"/>
                    <a:pt x="113015" y="339047"/>
                  </a:cubicBezTo>
                  <a:cubicBezTo>
                    <a:pt x="126949" y="349000"/>
                    <a:pt x="140957" y="358907"/>
                    <a:pt x="154112" y="369869"/>
                  </a:cubicBezTo>
                  <a:cubicBezTo>
                    <a:pt x="176069" y="388166"/>
                    <a:pt x="178621" y="396359"/>
                    <a:pt x="195209" y="421240"/>
                  </a:cubicBezTo>
                  <a:cubicBezTo>
                    <a:pt x="213292" y="475492"/>
                    <a:pt x="211490" y="443052"/>
                    <a:pt x="164386" y="513708"/>
                  </a:cubicBezTo>
                  <a:lnTo>
                    <a:pt x="143838" y="544530"/>
                  </a:lnTo>
                  <a:cubicBezTo>
                    <a:pt x="140413" y="558229"/>
                    <a:pt x="139126" y="572648"/>
                    <a:pt x="133564" y="585627"/>
                  </a:cubicBezTo>
                  <a:cubicBezTo>
                    <a:pt x="128700" y="596977"/>
                    <a:pt x="114547" y="604196"/>
                    <a:pt x="113015" y="616449"/>
                  </a:cubicBezTo>
                  <a:cubicBezTo>
                    <a:pt x="109024" y="648379"/>
                    <a:pt x="125403" y="675598"/>
                    <a:pt x="143838" y="698642"/>
                  </a:cubicBezTo>
                  <a:cubicBezTo>
                    <a:pt x="149889" y="706206"/>
                    <a:pt x="158185" y="711750"/>
                    <a:pt x="164386" y="719191"/>
                  </a:cubicBezTo>
                  <a:cubicBezTo>
                    <a:pt x="175348" y="732346"/>
                    <a:pt x="184935" y="746588"/>
                    <a:pt x="195209" y="760287"/>
                  </a:cubicBezTo>
                  <a:lnTo>
                    <a:pt x="215757" y="821932"/>
                  </a:lnTo>
                  <a:cubicBezTo>
                    <a:pt x="219182" y="832206"/>
                    <a:pt x="222009" y="842700"/>
                    <a:pt x="226031" y="852755"/>
                  </a:cubicBezTo>
                  <a:cubicBezTo>
                    <a:pt x="232880" y="869879"/>
                    <a:pt x="240747" y="886630"/>
                    <a:pt x="246579" y="904126"/>
                  </a:cubicBezTo>
                  <a:cubicBezTo>
                    <a:pt x="260022" y="944455"/>
                    <a:pt x="251132" y="949541"/>
                    <a:pt x="277402" y="986319"/>
                  </a:cubicBezTo>
                  <a:cubicBezTo>
                    <a:pt x="285847" y="998142"/>
                    <a:pt x="297950" y="1006867"/>
                    <a:pt x="308224" y="1017141"/>
                  </a:cubicBezTo>
                  <a:cubicBezTo>
                    <a:pt x="329968" y="1082370"/>
                    <a:pt x="304738" y="1011524"/>
                    <a:pt x="349321" y="1109609"/>
                  </a:cubicBezTo>
                  <a:cubicBezTo>
                    <a:pt x="368205" y="1151154"/>
                    <a:pt x="363824" y="1159889"/>
                    <a:pt x="390418" y="1191802"/>
                  </a:cubicBezTo>
                  <a:cubicBezTo>
                    <a:pt x="399720" y="1202964"/>
                    <a:pt x="411938" y="1211462"/>
                    <a:pt x="421240" y="1222624"/>
                  </a:cubicBezTo>
                  <a:cubicBezTo>
                    <a:pt x="429145" y="1232110"/>
                    <a:pt x="430074" y="1249542"/>
                    <a:pt x="441788" y="1253447"/>
                  </a:cubicBezTo>
                  <a:cubicBezTo>
                    <a:pt x="474440" y="1264331"/>
                    <a:pt x="510283" y="1260296"/>
                    <a:pt x="544530" y="1263721"/>
                  </a:cubicBezTo>
                  <a:cubicBezTo>
                    <a:pt x="547955" y="1273995"/>
                    <a:pt x="547871" y="1286223"/>
                    <a:pt x="554804" y="1294543"/>
                  </a:cubicBezTo>
                  <a:cubicBezTo>
                    <a:pt x="608408" y="1358868"/>
                    <a:pt x="584507" y="1292303"/>
                    <a:pt x="616449" y="1356188"/>
                  </a:cubicBezTo>
                  <a:cubicBezTo>
                    <a:pt x="624697" y="1372684"/>
                    <a:pt x="630694" y="1390227"/>
                    <a:pt x="636997" y="1407559"/>
                  </a:cubicBezTo>
                  <a:cubicBezTo>
                    <a:pt x="644399" y="1427915"/>
                    <a:pt x="645531" y="1451182"/>
                    <a:pt x="657546" y="1469204"/>
                  </a:cubicBezTo>
                  <a:cubicBezTo>
                    <a:pt x="667044" y="1483452"/>
                    <a:pt x="684943" y="1489753"/>
                    <a:pt x="698642" y="1500027"/>
                  </a:cubicBezTo>
                  <a:cubicBezTo>
                    <a:pt x="720027" y="1585560"/>
                    <a:pt x="693988" y="1500990"/>
                    <a:pt x="729465" y="1571946"/>
                  </a:cubicBezTo>
                  <a:cubicBezTo>
                    <a:pt x="737713" y="1588442"/>
                    <a:pt x="740524" y="1607503"/>
                    <a:pt x="750013" y="1623317"/>
                  </a:cubicBezTo>
                  <a:cubicBezTo>
                    <a:pt x="761295" y="1642121"/>
                    <a:pt x="770750" y="1666543"/>
                    <a:pt x="791110" y="1674687"/>
                  </a:cubicBezTo>
                  <a:cubicBezTo>
                    <a:pt x="823786" y="1687757"/>
                    <a:pt x="967856" y="1707276"/>
                    <a:pt x="1027415" y="1715784"/>
                  </a:cubicBezTo>
                  <a:cubicBezTo>
                    <a:pt x="1034265" y="1739757"/>
                    <a:pt x="1040080" y="1764050"/>
                    <a:pt x="1047964" y="1787703"/>
                  </a:cubicBezTo>
                  <a:cubicBezTo>
                    <a:pt x="1053796" y="1805199"/>
                    <a:pt x="1063213" y="1821409"/>
                    <a:pt x="1068512" y="1839074"/>
                  </a:cubicBezTo>
                  <a:cubicBezTo>
                    <a:pt x="1073530" y="1855800"/>
                    <a:pt x="1074859" y="1873429"/>
                    <a:pt x="1078786" y="1890445"/>
                  </a:cubicBezTo>
                  <a:cubicBezTo>
                    <a:pt x="1085136" y="1917963"/>
                    <a:pt x="1079365" y="1952669"/>
                    <a:pt x="1099334" y="1972638"/>
                  </a:cubicBezTo>
                  <a:cubicBezTo>
                    <a:pt x="1116458" y="1989762"/>
                    <a:pt x="1137272" y="2003860"/>
                    <a:pt x="1150705" y="2024009"/>
                  </a:cubicBezTo>
                  <a:cubicBezTo>
                    <a:pt x="1209316" y="2111925"/>
                    <a:pt x="1175730" y="2066903"/>
                    <a:pt x="1253447" y="2157573"/>
                  </a:cubicBezTo>
                  <a:cubicBezTo>
                    <a:pt x="1260296" y="2181546"/>
                    <a:pt x="1262845" y="2207192"/>
                    <a:pt x="1273995" y="2229492"/>
                  </a:cubicBezTo>
                  <a:cubicBezTo>
                    <a:pt x="1280493" y="2242488"/>
                    <a:pt x="1295516" y="2249152"/>
                    <a:pt x="1304818" y="2260314"/>
                  </a:cubicBezTo>
                  <a:cubicBezTo>
                    <a:pt x="1312723" y="2269800"/>
                    <a:pt x="1318517" y="2280863"/>
                    <a:pt x="1325366" y="2291137"/>
                  </a:cubicBezTo>
                  <a:cubicBezTo>
                    <a:pt x="1328791" y="2304836"/>
                    <a:pt x="1327807" y="2320484"/>
                    <a:pt x="1335640" y="2332233"/>
                  </a:cubicBezTo>
                  <a:cubicBezTo>
                    <a:pt x="1342490" y="2342507"/>
                    <a:pt x="1360336" y="2342061"/>
                    <a:pt x="1366463" y="2352782"/>
                  </a:cubicBezTo>
                  <a:cubicBezTo>
                    <a:pt x="1375127" y="2367944"/>
                    <a:pt x="1372142" y="2387305"/>
                    <a:pt x="1376737" y="2404152"/>
                  </a:cubicBezTo>
                  <a:cubicBezTo>
                    <a:pt x="1382436" y="2425049"/>
                    <a:pt x="1397285" y="2465797"/>
                    <a:pt x="1397285" y="2465797"/>
                  </a:cubicBezTo>
                  <a:cubicBezTo>
                    <a:pt x="1401791" y="2492834"/>
                    <a:pt x="1418637" y="2588741"/>
                    <a:pt x="1417833" y="2609636"/>
                  </a:cubicBezTo>
                  <a:cubicBezTo>
                    <a:pt x="1415449" y="2671614"/>
                    <a:pt x="1408890" y="2733641"/>
                    <a:pt x="1397285" y="2794570"/>
                  </a:cubicBezTo>
                  <a:cubicBezTo>
                    <a:pt x="1394975" y="2806700"/>
                    <a:pt x="1383586" y="2815119"/>
                    <a:pt x="1376737" y="2825393"/>
                  </a:cubicBezTo>
                  <a:cubicBezTo>
                    <a:pt x="1344619" y="2953870"/>
                    <a:pt x="1385668" y="2794136"/>
                    <a:pt x="1356188" y="2897312"/>
                  </a:cubicBezTo>
                  <a:cubicBezTo>
                    <a:pt x="1352309" y="2910889"/>
                    <a:pt x="1350872" y="2925187"/>
                    <a:pt x="1345914" y="2938409"/>
                  </a:cubicBezTo>
                  <a:cubicBezTo>
                    <a:pt x="1340536" y="2952749"/>
                    <a:pt x="1332215" y="2965806"/>
                    <a:pt x="1325366" y="2979505"/>
                  </a:cubicBezTo>
                  <a:cubicBezTo>
                    <a:pt x="1321941" y="3003478"/>
                    <a:pt x="1319841" y="3027678"/>
                    <a:pt x="1315092" y="3051424"/>
                  </a:cubicBezTo>
                  <a:cubicBezTo>
                    <a:pt x="1312968" y="3062044"/>
                    <a:pt x="1313631" y="3075952"/>
                    <a:pt x="1304818" y="3082247"/>
                  </a:cubicBezTo>
                  <a:cubicBezTo>
                    <a:pt x="1287193" y="3094837"/>
                    <a:pt x="1263721" y="3095946"/>
                    <a:pt x="1243173" y="3102795"/>
                  </a:cubicBezTo>
                  <a:cubicBezTo>
                    <a:pt x="1181011" y="3164954"/>
                    <a:pt x="1284880" y="3068688"/>
                    <a:pt x="1171254" y="3133618"/>
                  </a:cubicBezTo>
                  <a:cubicBezTo>
                    <a:pt x="1160533" y="3139744"/>
                    <a:pt x="1160080" y="3156404"/>
                    <a:pt x="1150705" y="3164440"/>
                  </a:cubicBezTo>
                  <a:cubicBezTo>
                    <a:pt x="1135543" y="3177436"/>
                    <a:pt x="1116268" y="3184679"/>
                    <a:pt x="1099334" y="3195263"/>
                  </a:cubicBezTo>
                  <a:cubicBezTo>
                    <a:pt x="1088863" y="3201807"/>
                    <a:pt x="1078390" y="3208402"/>
                    <a:pt x="1068512" y="3215811"/>
                  </a:cubicBezTo>
                  <a:cubicBezTo>
                    <a:pt x="1050969" y="3228968"/>
                    <a:pt x="1036310" y="3246258"/>
                    <a:pt x="1017141" y="3256908"/>
                  </a:cubicBezTo>
                  <a:cubicBezTo>
                    <a:pt x="1004798" y="3263765"/>
                    <a:pt x="989744" y="3263757"/>
                    <a:pt x="976045" y="3267182"/>
                  </a:cubicBezTo>
                  <a:cubicBezTo>
                    <a:pt x="906528" y="3336697"/>
                    <a:pt x="992798" y="3252290"/>
                    <a:pt x="883577" y="3349375"/>
                  </a:cubicBezTo>
                  <a:cubicBezTo>
                    <a:pt x="872717" y="3359028"/>
                    <a:pt x="865751" y="3373699"/>
                    <a:pt x="852755" y="3380197"/>
                  </a:cubicBezTo>
                  <a:cubicBezTo>
                    <a:pt x="837136" y="3388007"/>
                    <a:pt x="818508" y="3387047"/>
                    <a:pt x="801384" y="3390472"/>
                  </a:cubicBezTo>
                  <a:cubicBezTo>
                    <a:pt x="791110" y="3397321"/>
                    <a:pt x="781845" y="3406005"/>
                    <a:pt x="770561" y="3411020"/>
                  </a:cubicBezTo>
                  <a:cubicBezTo>
                    <a:pt x="750768" y="3419817"/>
                    <a:pt x="708917" y="3431568"/>
                    <a:pt x="708917" y="3431568"/>
                  </a:cubicBezTo>
                  <a:cubicBezTo>
                    <a:pt x="661803" y="3478682"/>
                    <a:pt x="721910" y="3422907"/>
                    <a:pt x="647272" y="3472665"/>
                  </a:cubicBezTo>
                  <a:cubicBezTo>
                    <a:pt x="639212" y="3478038"/>
                    <a:pt x="634287" y="3487162"/>
                    <a:pt x="626723" y="3493213"/>
                  </a:cubicBezTo>
                  <a:cubicBezTo>
                    <a:pt x="555209" y="3550423"/>
                    <a:pt x="638290" y="3471372"/>
                    <a:pt x="565078" y="3544584"/>
                  </a:cubicBezTo>
                  <a:cubicBezTo>
                    <a:pt x="554804" y="3568557"/>
                    <a:pt x="536050" y="3590483"/>
                    <a:pt x="534256" y="3616503"/>
                  </a:cubicBezTo>
                  <a:cubicBezTo>
                    <a:pt x="520960" y="3809303"/>
                    <a:pt x="515728" y="3784931"/>
                    <a:pt x="565078" y="3883631"/>
                  </a:cubicBezTo>
                  <a:cubicBezTo>
                    <a:pt x="568503" y="3900755"/>
                    <a:pt x="568260" y="3919044"/>
                    <a:pt x="575352" y="3935002"/>
                  </a:cubicBezTo>
                  <a:cubicBezTo>
                    <a:pt x="582307" y="3950650"/>
                    <a:pt x="596222" y="3962165"/>
                    <a:pt x="606175" y="3976099"/>
                  </a:cubicBezTo>
                  <a:cubicBezTo>
                    <a:pt x="613352" y="3986147"/>
                    <a:pt x="619874" y="3996647"/>
                    <a:pt x="626723" y="4006921"/>
                  </a:cubicBezTo>
                  <a:cubicBezTo>
                    <a:pt x="630148" y="4024045"/>
                    <a:pt x="632762" y="4041351"/>
                    <a:pt x="636997" y="4058292"/>
                  </a:cubicBezTo>
                  <a:cubicBezTo>
                    <a:pt x="639624" y="4068798"/>
                    <a:pt x="646245" y="4078333"/>
                    <a:pt x="647272" y="4089114"/>
                  </a:cubicBezTo>
                  <a:cubicBezTo>
                    <a:pt x="653126" y="4150576"/>
                    <a:pt x="654121" y="4212404"/>
                    <a:pt x="657546" y="4274049"/>
                  </a:cubicBezTo>
                  <a:cubicBezTo>
                    <a:pt x="650696" y="4284323"/>
                    <a:pt x="644174" y="4294824"/>
                    <a:pt x="636997" y="4304872"/>
                  </a:cubicBezTo>
                  <a:cubicBezTo>
                    <a:pt x="627044" y="4318806"/>
                    <a:pt x="608990" y="4329078"/>
                    <a:pt x="606175" y="4345968"/>
                  </a:cubicBezTo>
                  <a:cubicBezTo>
                    <a:pt x="597727" y="4396657"/>
                    <a:pt x="644068" y="4526189"/>
                    <a:pt x="575352" y="4572000"/>
                  </a:cubicBezTo>
                  <a:cubicBezTo>
                    <a:pt x="562609" y="4580496"/>
                    <a:pt x="547955" y="4585699"/>
                    <a:pt x="534256" y="4592548"/>
                  </a:cubicBezTo>
                  <a:cubicBezTo>
                    <a:pt x="433520" y="4726862"/>
                    <a:pt x="562752" y="4564052"/>
                    <a:pt x="472611" y="4654193"/>
                  </a:cubicBezTo>
                  <a:cubicBezTo>
                    <a:pt x="460503" y="4666301"/>
                    <a:pt x="452932" y="4682289"/>
                    <a:pt x="441788" y="4695290"/>
                  </a:cubicBezTo>
                  <a:cubicBezTo>
                    <a:pt x="432332" y="4706322"/>
                    <a:pt x="420422" y="4715080"/>
                    <a:pt x="410966" y="4726112"/>
                  </a:cubicBezTo>
                  <a:cubicBezTo>
                    <a:pt x="379289" y="4763068"/>
                    <a:pt x="352917" y="4804710"/>
                    <a:pt x="318499" y="4839128"/>
                  </a:cubicBezTo>
                  <a:cubicBezTo>
                    <a:pt x="304800" y="4852827"/>
                    <a:pt x="290159" y="4865644"/>
                    <a:pt x="277402" y="4880224"/>
                  </a:cubicBezTo>
                  <a:cubicBezTo>
                    <a:pt x="223876" y="4941395"/>
                    <a:pt x="271855" y="4904470"/>
                    <a:pt x="215757" y="4941869"/>
                  </a:cubicBezTo>
                  <a:cubicBezTo>
                    <a:pt x="205483" y="5017213"/>
                    <a:pt x="200340" y="5093437"/>
                    <a:pt x="184934" y="5167901"/>
                  </a:cubicBezTo>
                  <a:cubicBezTo>
                    <a:pt x="179650" y="5193442"/>
                    <a:pt x="164905" y="5216076"/>
                    <a:pt x="154112" y="5239820"/>
                  </a:cubicBezTo>
                  <a:cubicBezTo>
                    <a:pt x="135184" y="5281463"/>
                    <a:pt x="121537" y="5292945"/>
                    <a:pt x="143838" y="5270642"/>
                  </a:cubicBezTo>
                </a:path>
              </a:pathLst>
            </a:cu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1" name="TextBox 20">
              <a:extLst>
                <a:ext uri="{FF2B5EF4-FFF2-40B4-BE49-F238E27FC236}">
                  <a16:creationId xmlns:a16="http://schemas.microsoft.com/office/drawing/2014/main" id="{7006F919-8C63-8ADE-8747-EEB3934BEEAF}"/>
                </a:ext>
              </a:extLst>
            </p:cNvPr>
            <p:cNvSpPr txBox="1"/>
            <p:nvPr/>
          </p:nvSpPr>
          <p:spPr>
            <a:xfrm>
              <a:off x="1761290" y="1679010"/>
              <a:ext cx="5096523" cy="1938992"/>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B050"/>
                  </a:solidFill>
                  <a:effectLst/>
                  <a:uLnTx/>
                  <a:uFillTx/>
                  <a:latin typeface="Aptos" panose="02110004020202020204"/>
                  <a:ea typeface="+mn-ea"/>
                  <a:cs typeface="+mn-cs"/>
                </a:rPr>
                <a:t>IOWA PORTS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0B050"/>
                  </a:solidFill>
                  <a:effectLst/>
                  <a:uLnTx/>
                  <a:uFillTx/>
                  <a:latin typeface="Aptos" panose="02110004020202020204"/>
                  <a:ea typeface="+mn-ea"/>
                  <a:cs typeface="+mn-cs"/>
                </a:rPr>
                <a:t>ASSOCIATION</a:t>
              </a:r>
            </a:p>
          </p:txBody>
        </p:sp>
        <p:sp>
          <p:nvSpPr>
            <p:cNvPr id="23" name="Rectangle 22">
              <a:extLst>
                <a:ext uri="{FF2B5EF4-FFF2-40B4-BE49-F238E27FC236}">
                  <a16:creationId xmlns:a16="http://schemas.microsoft.com/office/drawing/2014/main" id="{87430C72-416C-539F-24AE-BCFABDE61AE3}"/>
                </a:ext>
              </a:extLst>
            </p:cNvPr>
            <p:cNvSpPr/>
            <p:nvPr/>
          </p:nvSpPr>
          <p:spPr>
            <a:xfrm>
              <a:off x="2126130" y="6301337"/>
              <a:ext cx="155673" cy="96538"/>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4" name="Rectangle 23">
              <a:extLst>
                <a:ext uri="{FF2B5EF4-FFF2-40B4-BE49-F238E27FC236}">
                  <a16:creationId xmlns:a16="http://schemas.microsoft.com/office/drawing/2014/main" id="{64E86E5D-97C2-37B5-A806-3356C0B455FF}"/>
                </a:ext>
              </a:extLst>
            </p:cNvPr>
            <p:cNvSpPr/>
            <p:nvPr/>
          </p:nvSpPr>
          <p:spPr>
            <a:xfrm rot="2543517">
              <a:off x="6833377" y="6591264"/>
              <a:ext cx="155673" cy="96538"/>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Rectangle 24">
              <a:extLst>
                <a:ext uri="{FF2B5EF4-FFF2-40B4-BE49-F238E27FC236}">
                  <a16:creationId xmlns:a16="http://schemas.microsoft.com/office/drawing/2014/main" id="{1BA1B1DC-531A-EE9C-69D7-E37B5DD4723D}"/>
                </a:ext>
              </a:extLst>
            </p:cNvPr>
            <p:cNvSpPr/>
            <p:nvPr/>
          </p:nvSpPr>
          <p:spPr>
            <a:xfrm rot="21219142">
              <a:off x="6734107" y="1332759"/>
              <a:ext cx="155673" cy="96538"/>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6" name="Rectangle 25">
              <a:extLst>
                <a:ext uri="{FF2B5EF4-FFF2-40B4-BE49-F238E27FC236}">
                  <a16:creationId xmlns:a16="http://schemas.microsoft.com/office/drawing/2014/main" id="{55F9C7C0-AD8E-2A1F-1A83-112C8E43193A}"/>
                </a:ext>
              </a:extLst>
            </p:cNvPr>
            <p:cNvSpPr/>
            <p:nvPr/>
          </p:nvSpPr>
          <p:spPr>
            <a:xfrm>
              <a:off x="1144365" y="2981838"/>
              <a:ext cx="155673" cy="96538"/>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34" name="Picture 10" descr="World Globe Images - ClipArt Best">
              <a:extLst>
                <a:ext uri="{FF2B5EF4-FFF2-40B4-BE49-F238E27FC236}">
                  <a16:creationId xmlns:a16="http://schemas.microsoft.com/office/drawing/2014/main" id="{037D060F-62EB-50C9-4A89-F1566393F3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12944" y="1834151"/>
              <a:ext cx="668560" cy="66856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nchor Logos">
              <a:extLst>
                <a:ext uri="{FF2B5EF4-FFF2-40B4-BE49-F238E27FC236}">
                  <a16:creationId xmlns:a16="http://schemas.microsoft.com/office/drawing/2014/main" id="{AC0BFD01-0991-6CC3-5A02-CDEF03FBA6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9883" y="3476202"/>
              <a:ext cx="1799345" cy="212963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oybeans on Transparent Background 47829851 PNG">
              <a:extLst>
                <a:ext uri="{FF2B5EF4-FFF2-40B4-BE49-F238E27FC236}">
                  <a16:creationId xmlns:a16="http://schemas.microsoft.com/office/drawing/2014/main" id="{CECED8DC-884E-BC96-AF8D-8F4340E0F9A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19257" y="3529861"/>
              <a:ext cx="2092610" cy="20926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Maize Ear Corncob Popcorn - corn png download - 1000*1000 - Free ...">
              <a:extLst>
                <a:ext uri="{FF2B5EF4-FFF2-40B4-BE49-F238E27FC236}">
                  <a16:creationId xmlns:a16="http://schemas.microsoft.com/office/drawing/2014/main" id="{322F92D3-80B4-1851-AA9D-580FE06C53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6506" y="3538694"/>
              <a:ext cx="1925344" cy="1925344"/>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1C66BB83-A296-A3D3-ABD3-6EAA876C2443}"/>
                </a:ext>
              </a:extLst>
            </p:cNvPr>
            <p:cNvSpPr txBox="1"/>
            <p:nvPr/>
          </p:nvSpPr>
          <p:spPr>
            <a:xfrm>
              <a:off x="2334916" y="5490131"/>
              <a:ext cx="4729500" cy="64633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70C0"/>
                  </a:solidFill>
                  <a:effectLst/>
                  <a:uLnTx/>
                  <a:uFillTx/>
                  <a:latin typeface="Aptos" panose="02110004020202020204"/>
                  <a:ea typeface="+mn-ea"/>
                  <a:cs typeface="+mn-cs"/>
                </a:rPr>
                <a:t>Serving the Rural, Regional, Inland Ports on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0070C0"/>
                  </a:solidFill>
                  <a:effectLst/>
                  <a:uLnTx/>
                  <a:uFillTx/>
                  <a:latin typeface="Aptos" panose="02110004020202020204"/>
                  <a:ea typeface="+mn-ea"/>
                  <a:cs typeface="+mn-cs"/>
                </a:rPr>
                <a:t>Iowa’s East and West Coasts</a:t>
              </a:r>
            </a:p>
          </p:txBody>
        </p:sp>
        <p:sp>
          <p:nvSpPr>
            <p:cNvPr id="13" name="Freeform: Shape 12">
              <a:extLst>
                <a:ext uri="{FF2B5EF4-FFF2-40B4-BE49-F238E27FC236}">
                  <a16:creationId xmlns:a16="http://schemas.microsoft.com/office/drawing/2014/main" id="{31045057-1838-ABB4-F50C-BFF506CF20C7}"/>
                </a:ext>
              </a:extLst>
            </p:cNvPr>
            <p:cNvSpPr/>
            <p:nvPr/>
          </p:nvSpPr>
          <p:spPr>
            <a:xfrm>
              <a:off x="1163162" y="3015331"/>
              <a:ext cx="1052946" cy="3311236"/>
            </a:xfrm>
            <a:custGeom>
              <a:avLst/>
              <a:gdLst>
                <a:gd name="connsiteX0" fmla="*/ 124691 w 1052946"/>
                <a:gd name="connsiteY0" fmla="*/ 0 h 3311236"/>
                <a:gd name="connsiteX1" fmla="*/ 83127 w 1052946"/>
                <a:gd name="connsiteY1" fmla="*/ 110836 h 3311236"/>
                <a:gd name="connsiteX2" fmla="*/ 69273 w 1052946"/>
                <a:gd name="connsiteY2" fmla="*/ 166254 h 3311236"/>
                <a:gd name="connsiteX3" fmla="*/ 41564 w 1052946"/>
                <a:gd name="connsiteY3" fmla="*/ 277091 h 3311236"/>
                <a:gd name="connsiteX4" fmla="*/ 27709 w 1052946"/>
                <a:gd name="connsiteY4" fmla="*/ 471054 h 3311236"/>
                <a:gd name="connsiteX5" fmla="*/ 0 w 1052946"/>
                <a:gd name="connsiteY5" fmla="*/ 568036 h 3311236"/>
                <a:gd name="connsiteX6" fmla="*/ 13855 w 1052946"/>
                <a:gd name="connsiteY6" fmla="*/ 678873 h 3311236"/>
                <a:gd name="connsiteX7" fmla="*/ 27709 w 1052946"/>
                <a:gd name="connsiteY7" fmla="*/ 734291 h 3311236"/>
                <a:gd name="connsiteX8" fmla="*/ 69273 w 1052946"/>
                <a:gd name="connsiteY8" fmla="*/ 748145 h 3311236"/>
                <a:gd name="connsiteX9" fmla="*/ 193964 w 1052946"/>
                <a:gd name="connsiteY9" fmla="*/ 900545 h 3311236"/>
                <a:gd name="connsiteX10" fmla="*/ 207818 w 1052946"/>
                <a:gd name="connsiteY10" fmla="*/ 1108363 h 3311236"/>
                <a:gd name="connsiteX11" fmla="*/ 249382 w 1052946"/>
                <a:gd name="connsiteY11" fmla="*/ 1205345 h 3311236"/>
                <a:gd name="connsiteX12" fmla="*/ 290946 w 1052946"/>
                <a:gd name="connsiteY12" fmla="*/ 1233054 h 3311236"/>
                <a:gd name="connsiteX13" fmla="*/ 360218 w 1052946"/>
                <a:gd name="connsiteY13" fmla="*/ 1316182 h 3311236"/>
                <a:gd name="connsiteX14" fmla="*/ 387927 w 1052946"/>
                <a:gd name="connsiteY14" fmla="*/ 1427018 h 3311236"/>
                <a:gd name="connsiteX15" fmla="*/ 443346 w 1052946"/>
                <a:gd name="connsiteY15" fmla="*/ 1537854 h 3311236"/>
                <a:gd name="connsiteX16" fmla="*/ 457200 w 1052946"/>
                <a:gd name="connsiteY16" fmla="*/ 1579418 h 3311236"/>
                <a:gd name="connsiteX17" fmla="*/ 526473 w 1052946"/>
                <a:gd name="connsiteY17" fmla="*/ 1676400 h 3311236"/>
                <a:gd name="connsiteX18" fmla="*/ 609600 w 1052946"/>
                <a:gd name="connsiteY18" fmla="*/ 1787236 h 3311236"/>
                <a:gd name="connsiteX19" fmla="*/ 637309 w 1052946"/>
                <a:gd name="connsiteY19" fmla="*/ 1898073 h 3311236"/>
                <a:gd name="connsiteX20" fmla="*/ 678873 w 1052946"/>
                <a:gd name="connsiteY20" fmla="*/ 1981200 h 3311236"/>
                <a:gd name="connsiteX21" fmla="*/ 692727 w 1052946"/>
                <a:gd name="connsiteY21" fmla="*/ 2258291 h 3311236"/>
                <a:gd name="connsiteX22" fmla="*/ 706582 w 1052946"/>
                <a:gd name="connsiteY22" fmla="*/ 2327563 h 3311236"/>
                <a:gd name="connsiteX23" fmla="*/ 748146 w 1052946"/>
                <a:gd name="connsiteY23" fmla="*/ 2355273 h 3311236"/>
                <a:gd name="connsiteX24" fmla="*/ 831273 w 1052946"/>
                <a:gd name="connsiteY24" fmla="*/ 2382982 h 3311236"/>
                <a:gd name="connsiteX25" fmla="*/ 900546 w 1052946"/>
                <a:gd name="connsiteY25" fmla="*/ 2466109 h 3311236"/>
                <a:gd name="connsiteX26" fmla="*/ 928255 w 1052946"/>
                <a:gd name="connsiteY26" fmla="*/ 2549236 h 3311236"/>
                <a:gd name="connsiteX27" fmla="*/ 900546 w 1052946"/>
                <a:gd name="connsiteY27" fmla="*/ 2770909 h 3311236"/>
                <a:gd name="connsiteX28" fmla="*/ 858982 w 1052946"/>
                <a:gd name="connsiteY28" fmla="*/ 2812473 h 3311236"/>
                <a:gd name="connsiteX29" fmla="*/ 831273 w 1052946"/>
                <a:gd name="connsiteY29" fmla="*/ 2867891 h 3311236"/>
                <a:gd name="connsiteX30" fmla="*/ 858982 w 1052946"/>
                <a:gd name="connsiteY30" fmla="*/ 3020291 h 3311236"/>
                <a:gd name="connsiteX31" fmla="*/ 900546 w 1052946"/>
                <a:gd name="connsiteY31" fmla="*/ 3158836 h 3311236"/>
                <a:gd name="connsiteX32" fmla="*/ 942109 w 1052946"/>
                <a:gd name="connsiteY32" fmla="*/ 3172691 h 3311236"/>
                <a:gd name="connsiteX33" fmla="*/ 1025237 w 1052946"/>
                <a:gd name="connsiteY33" fmla="*/ 3255818 h 3311236"/>
                <a:gd name="connsiteX34" fmla="*/ 1052946 w 1052946"/>
                <a:gd name="connsiteY34" fmla="*/ 3311236 h 3311236"/>
                <a:gd name="connsiteX35" fmla="*/ 1052946 w 1052946"/>
                <a:gd name="connsiteY35" fmla="*/ 3283527 h 33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946" h="3311236">
                  <a:moveTo>
                    <a:pt x="124691" y="0"/>
                  </a:moveTo>
                  <a:cubicBezTo>
                    <a:pt x="89553" y="175695"/>
                    <a:pt x="136640" y="-14026"/>
                    <a:pt x="83127" y="110836"/>
                  </a:cubicBezTo>
                  <a:cubicBezTo>
                    <a:pt x="75626" y="128338"/>
                    <a:pt x="74504" y="147945"/>
                    <a:pt x="69273" y="166254"/>
                  </a:cubicBezTo>
                  <a:cubicBezTo>
                    <a:pt x="40870" y="265664"/>
                    <a:pt x="69732" y="136246"/>
                    <a:pt x="41564" y="277091"/>
                  </a:cubicBezTo>
                  <a:cubicBezTo>
                    <a:pt x="36946" y="341745"/>
                    <a:pt x="34867" y="406631"/>
                    <a:pt x="27709" y="471054"/>
                  </a:cubicBezTo>
                  <a:cubicBezTo>
                    <a:pt x="24809" y="497156"/>
                    <a:pt x="8759" y="541759"/>
                    <a:pt x="0" y="568036"/>
                  </a:cubicBezTo>
                  <a:cubicBezTo>
                    <a:pt x="4618" y="604982"/>
                    <a:pt x="7734" y="642146"/>
                    <a:pt x="13855" y="678873"/>
                  </a:cubicBezTo>
                  <a:cubicBezTo>
                    <a:pt x="16985" y="697655"/>
                    <a:pt x="15814" y="719422"/>
                    <a:pt x="27709" y="734291"/>
                  </a:cubicBezTo>
                  <a:cubicBezTo>
                    <a:pt x="36832" y="745695"/>
                    <a:pt x="55418" y="743527"/>
                    <a:pt x="69273" y="748145"/>
                  </a:cubicBezTo>
                  <a:cubicBezTo>
                    <a:pt x="164156" y="874657"/>
                    <a:pt x="119744" y="826327"/>
                    <a:pt x="193964" y="900545"/>
                  </a:cubicBezTo>
                  <a:cubicBezTo>
                    <a:pt x="198582" y="969818"/>
                    <a:pt x="200550" y="1039318"/>
                    <a:pt x="207818" y="1108363"/>
                  </a:cubicBezTo>
                  <a:cubicBezTo>
                    <a:pt x="211559" y="1143900"/>
                    <a:pt x="223486" y="1179450"/>
                    <a:pt x="249382" y="1205345"/>
                  </a:cubicBezTo>
                  <a:cubicBezTo>
                    <a:pt x="261156" y="1217119"/>
                    <a:pt x="278154" y="1222394"/>
                    <a:pt x="290946" y="1233054"/>
                  </a:cubicBezTo>
                  <a:cubicBezTo>
                    <a:pt x="330948" y="1266389"/>
                    <a:pt x="332974" y="1275315"/>
                    <a:pt x="360218" y="1316182"/>
                  </a:cubicBezTo>
                  <a:cubicBezTo>
                    <a:pt x="367122" y="1350699"/>
                    <a:pt x="372714" y="1393550"/>
                    <a:pt x="387927" y="1427018"/>
                  </a:cubicBezTo>
                  <a:cubicBezTo>
                    <a:pt x="405020" y="1464622"/>
                    <a:pt x="430284" y="1498667"/>
                    <a:pt x="443346" y="1537854"/>
                  </a:cubicBezTo>
                  <a:cubicBezTo>
                    <a:pt x="447964" y="1551709"/>
                    <a:pt x="450669" y="1566356"/>
                    <a:pt x="457200" y="1579418"/>
                  </a:cubicBezTo>
                  <a:cubicBezTo>
                    <a:pt x="471856" y="1608732"/>
                    <a:pt x="510781" y="1651293"/>
                    <a:pt x="526473" y="1676400"/>
                  </a:cubicBezTo>
                  <a:cubicBezTo>
                    <a:pt x="592128" y="1781447"/>
                    <a:pt x="506358" y="1683994"/>
                    <a:pt x="609600" y="1787236"/>
                  </a:cubicBezTo>
                  <a:cubicBezTo>
                    <a:pt x="618836" y="1824182"/>
                    <a:pt x="616184" y="1866386"/>
                    <a:pt x="637309" y="1898073"/>
                  </a:cubicBezTo>
                  <a:cubicBezTo>
                    <a:pt x="673119" y="1951787"/>
                    <a:pt x="659752" y="1923840"/>
                    <a:pt x="678873" y="1981200"/>
                  </a:cubicBezTo>
                  <a:cubicBezTo>
                    <a:pt x="683491" y="2073564"/>
                    <a:pt x="685352" y="2166106"/>
                    <a:pt x="692727" y="2258291"/>
                  </a:cubicBezTo>
                  <a:cubicBezTo>
                    <a:pt x="694605" y="2281764"/>
                    <a:pt x="694899" y="2307118"/>
                    <a:pt x="706582" y="2327563"/>
                  </a:cubicBezTo>
                  <a:cubicBezTo>
                    <a:pt x="714843" y="2342020"/>
                    <a:pt x="732930" y="2348510"/>
                    <a:pt x="748146" y="2355273"/>
                  </a:cubicBezTo>
                  <a:cubicBezTo>
                    <a:pt x="774836" y="2367136"/>
                    <a:pt x="831273" y="2382982"/>
                    <a:pt x="831273" y="2382982"/>
                  </a:cubicBezTo>
                  <a:cubicBezTo>
                    <a:pt x="857376" y="2409085"/>
                    <a:pt x="885114" y="2431387"/>
                    <a:pt x="900546" y="2466109"/>
                  </a:cubicBezTo>
                  <a:cubicBezTo>
                    <a:pt x="912408" y="2492799"/>
                    <a:pt x="928255" y="2549236"/>
                    <a:pt x="928255" y="2549236"/>
                  </a:cubicBezTo>
                  <a:cubicBezTo>
                    <a:pt x="919019" y="2623127"/>
                    <a:pt x="919497" y="2698895"/>
                    <a:pt x="900546" y="2770909"/>
                  </a:cubicBezTo>
                  <a:cubicBezTo>
                    <a:pt x="895560" y="2789857"/>
                    <a:pt x="870370" y="2796529"/>
                    <a:pt x="858982" y="2812473"/>
                  </a:cubicBezTo>
                  <a:cubicBezTo>
                    <a:pt x="846978" y="2829279"/>
                    <a:pt x="840509" y="2849418"/>
                    <a:pt x="831273" y="2867891"/>
                  </a:cubicBezTo>
                  <a:cubicBezTo>
                    <a:pt x="840509" y="2918691"/>
                    <a:pt x="850494" y="2969361"/>
                    <a:pt x="858982" y="3020291"/>
                  </a:cubicBezTo>
                  <a:cubicBezTo>
                    <a:pt x="866211" y="3063667"/>
                    <a:pt x="859302" y="3125841"/>
                    <a:pt x="900546" y="3158836"/>
                  </a:cubicBezTo>
                  <a:cubicBezTo>
                    <a:pt x="911950" y="3167959"/>
                    <a:pt x="928255" y="3168073"/>
                    <a:pt x="942109" y="3172691"/>
                  </a:cubicBezTo>
                  <a:cubicBezTo>
                    <a:pt x="969818" y="3200400"/>
                    <a:pt x="1000757" y="3225218"/>
                    <a:pt x="1025237" y="3255818"/>
                  </a:cubicBezTo>
                  <a:cubicBezTo>
                    <a:pt x="1038139" y="3271945"/>
                    <a:pt x="1038342" y="3296632"/>
                    <a:pt x="1052946" y="3311236"/>
                  </a:cubicBezTo>
                  <a:lnTo>
                    <a:pt x="1052946" y="3283527"/>
                  </a:lnTo>
                </a:path>
              </a:pathLst>
            </a:cu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Freeform: Shape 13">
              <a:extLst>
                <a:ext uri="{FF2B5EF4-FFF2-40B4-BE49-F238E27FC236}">
                  <a16:creationId xmlns:a16="http://schemas.microsoft.com/office/drawing/2014/main" id="{2EF709E7-DCCC-59AB-ADEB-891CF1B49791}"/>
                </a:ext>
              </a:extLst>
            </p:cNvPr>
            <p:cNvSpPr/>
            <p:nvPr/>
          </p:nvSpPr>
          <p:spPr>
            <a:xfrm>
              <a:off x="1150350" y="2975753"/>
              <a:ext cx="1052946" cy="3311236"/>
            </a:xfrm>
            <a:custGeom>
              <a:avLst/>
              <a:gdLst>
                <a:gd name="connsiteX0" fmla="*/ 124691 w 1052946"/>
                <a:gd name="connsiteY0" fmla="*/ 0 h 3311236"/>
                <a:gd name="connsiteX1" fmla="*/ 83127 w 1052946"/>
                <a:gd name="connsiteY1" fmla="*/ 110836 h 3311236"/>
                <a:gd name="connsiteX2" fmla="*/ 69273 w 1052946"/>
                <a:gd name="connsiteY2" fmla="*/ 166254 h 3311236"/>
                <a:gd name="connsiteX3" fmla="*/ 41564 w 1052946"/>
                <a:gd name="connsiteY3" fmla="*/ 277091 h 3311236"/>
                <a:gd name="connsiteX4" fmla="*/ 27709 w 1052946"/>
                <a:gd name="connsiteY4" fmla="*/ 471054 h 3311236"/>
                <a:gd name="connsiteX5" fmla="*/ 0 w 1052946"/>
                <a:gd name="connsiteY5" fmla="*/ 568036 h 3311236"/>
                <a:gd name="connsiteX6" fmla="*/ 13855 w 1052946"/>
                <a:gd name="connsiteY6" fmla="*/ 678873 h 3311236"/>
                <a:gd name="connsiteX7" fmla="*/ 27709 w 1052946"/>
                <a:gd name="connsiteY7" fmla="*/ 734291 h 3311236"/>
                <a:gd name="connsiteX8" fmla="*/ 69273 w 1052946"/>
                <a:gd name="connsiteY8" fmla="*/ 748145 h 3311236"/>
                <a:gd name="connsiteX9" fmla="*/ 193964 w 1052946"/>
                <a:gd name="connsiteY9" fmla="*/ 900545 h 3311236"/>
                <a:gd name="connsiteX10" fmla="*/ 207818 w 1052946"/>
                <a:gd name="connsiteY10" fmla="*/ 1108363 h 3311236"/>
                <a:gd name="connsiteX11" fmla="*/ 249382 w 1052946"/>
                <a:gd name="connsiteY11" fmla="*/ 1205345 h 3311236"/>
                <a:gd name="connsiteX12" fmla="*/ 290946 w 1052946"/>
                <a:gd name="connsiteY12" fmla="*/ 1233054 h 3311236"/>
                <a:gd name="connsiteX13" fmla="*/ 360218 w 1052946"/>
                <a:gd name="connsiteY13" fmla="*/ 1316182 h 3311236"/>
                <a:gd name="connsiteX14" fmla="*/ 387927 w 1052946"/>
                <a:gd name="connsiteY14" fmla="*/ 1427018 h 3311236"/>
                <a:gd name="connsiteX15" fmla="*/ 443346 w 1052946"/>
                <a:gd name="connsiteY15" fmla="*/ 1537854 h 3311236"/>
                <a:gd name="connsiteX16" fmla="*/ 457200 w 1052946"/>
                <a:gd name="connsiteY16" fmla="*/ 1579418 h 3311236"/>
                <a:gd name="connsiteX17" fmla="*/ 526473 w 1052946"/>
                <a:gd name="connsiteY17" fmla="*/ 1676400 h 3311236"/>
                <a:gd name="connsiteX18" fmla="*/ 609600 w 1052946"/>
                <a:gd name="connsiteY18" fmla="*/ 1787236 h 3311236"/>
                <a:gd name="connsiteX19" fmla="*/ 637309 w 1052946"/>
                <a:gd name="connsiteY19" fmla="*/ 1898073 h 3311236"/>
                <a:gd name="connsiteX20" fmla="*/ 678873 w 1052946"/>
                <a:gd name="connsiteY20" fmla="*/ 1981200 h 3311236"/>
                <a:gd name="connsiteX21" fmla="*/ 692727 w 1052946"/>
                <a:gd name="connsiteY21" fmla="*/ 2258291 h 3311236"/>
                <a:gd name="connsiteX22" fmla="*/ 706582 w 1052946"/>
                <a:gd name="connsiteY22" fmla="*/ 2327563 h 3311236"/>
                <a:gd name="connsiteX23" fmla="*/ 748146 w 1052946"/>
                <a:gd name="connsiteY23" fmla="*/ 2355273 h 3311236"/>
                <a:gd name="connsiteX24" fmla="*/ 831273 w 1052946"/>
                <a:gd name="connsiteY24" fmla="*/ 2382982 h 3311236"/>
                <a:gd name="connsiteX25" fmla="*/ 900546 w 1052946"/>
                <a:gd name="connsiteY25" fmla="*/ 2466109 h 3311236"/>
                <a:gd name="connsiteX26" fmla="*/ 928255 w 1052946"/>
                <a:gd name="connsiteY26" fmla="*/ 2549236 h 3311236"/>
                <a:gd name="connsiteX27" fmla="*/ 900546 w 1052946"/>
                <a:gd name="connsiteY27" fmla="*/ 2770909 h 3311236"/>
                <a:gd name="connsiteX28" fmla="*/ 858982 w 1052946"/>
                <a:gd name="connsiteY28" fmla="*/ 2812473 h 3311236"/>
                <a:gd name="connsiteX29" fmla="*/ 831273 w 1052946"/>
                <a:gd name="connsiteY29" fmla="*/ 2867891 h 3311236"/>
                <a:gd name="connsiteX30" fmla="*/ 858982 w 1052946"/>
                <a:gd name="connsiteY30" fmla="*/ 3020291 h 3311236"/>
                <a:gd name="connsiteX31" fmla="*/ 900546 w 1052946"/>
                <a:gd name="connsiteY31" fmla="*/ 3158836 h 3311236"/>
                <a:gd name="connsiteX32" fmla="*/ 942109 w 1052946"/>
                <a:gd name="connsiteY32" fmla="*/ 3172691 h 3311236"/>
                <a:gd name="connsiteX33" fmla="*/ 1025237 w 1052946"/>
                <a:gd name="connsiteY33" fmla="*/ 3255818 h 3311236"/>
                <a:gd name="connsiteX34" fmla="*/ 1052946 w 1052946"/>
                <a:gd name="connsiteY34" fmla="*/ 3311236 h 3311236"/>
                <a:gd name="connsiteX35" fmla="*/ 1052946 w 1052946"/>
                <a:gd name="connsiteY35" fmla="*/ 3283527 h 33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946" h="3311236">
                  <a:moveTo>
                    <a:pt x="124691" y="0"/>
                  </a:moveTo>
                  <a:cubicBezTo>
                    <a:pt x="89553" y="175695"/>
                    <a:pt x="136640" y="-14026"/>
                    <a:pt x="83127" y="110836"/>
                  </a:cubicBezTo>
                  <a:cubicBezTo>
                    <a:pt x="75626" y="128338"/>
                    <a:pt x="74504" y="147945"/>
                    <a:pt x="69273" y="166254"/>
                  </a:cubicBezTo>
                  <a:cubicBezTo>
                    <a:pt x="40870" y="265664"/>
                    <a:pt x="69732" y="136246"/>
                    <a:pt x="41564" y="277091"/>
                  </a:cubicBezTo>
                  <a:cubicBezTo>
                    <a:pt x="36946" y="341745"/>
                    <a:pt x="34867" y="406631"/>
                    <a:pt x="27709" y="471054"/>
                  </a:cubicBezTo>
                  <a:cubicBezTo>
                    <a:pt x="24809" y="497156"/>
                    <a:pt x="8759" y="541759"/>
                    <a:pt x="0" y="568036"/>
                  </a:cubicBezTo>
                  <a:cubicBezTo>
                    <a:pt x="4618" y="604982"/>
                    <a:pt x="7734" y="642146"/>
                    <a:pt x="13855" y="678873"/>
                  </a:cubicBezTo>
                  <a:cubicBezTo>
                    <a:pt x="16985" y="697655"/>
                    <a:pt x="15814" y="719422"/>
                    <a:pt x="27709" y="734291"/>
                  </a:cubicBezTo>
                  <a:cubicBezTo>
                    <a:pt x="36832" y="745695"/>
                    <a:pt x="55418" y="743527"/>
                    <a:pt x="69273" y="748145"/>
                  </a:cubicBezTo>
                  <a:cubicBezTo>
                    <a:pt x="164156" y="874657"/>
                    <a:pt x="119744" y="826327"/>
                    <a:pt x="193964" y="900545"/>
                  </a:cubicBezTo>
                  <a:cubicBezTo>
                    <a:pt x="198582" y="969818"/>
                    <a:pt x="200550" y="1039318"/>
                    <a:pt x="207818" y="1108363"/>
                  </a:cubicBezTo>
                  <a:cubicBezTo>
                    <a:pt x="211559" y="1143900"/>
                    <a:pt x="223486" y="1179450"/>
                    <a:pt x="249382" y="1205345"/>
                  </a:cubicBezTo>
                  <a:cubicBezTo>
                    <a:pt x="261156" y="1217119"/>
                    <a:pt x="278154" y="1222394"/>
                    <a:pt x="290946" y="1233054"/>
                  </a:cubicBezTo>
                  <a:cubicBezTo>
                    <a:pt x="330948" y="1266389"/>
                    <a:pt x="332974" y="1275315"/>
                    <a:pt x="360218" y="1316182"/>
                  </a:cubicBezTo>
                  <a:cubicBezTo>
                    <a:pt x="367122" y="1350699"/>
                    <a:pt x="372714" y="1393550"/>
                    <a:pt x="387927" y="1427018"/>
                  </a:cubicBezTo>
                  <a:cubicBezTo>
                    <a:pt x="405020" y="1464622"/>
                    <a:pt x="430284" y="1498667"/>
                    <a:pt x="443346" y="1537854"/>
                  </a:cubicBezTo>
                  <a:cubicBezTo>
                    <a:pt x="447964" y="1551709"/>
                    <a:pt x="450669" y="1566356"/>
                    <a:pt x="457200" y="1579418"/>
                  </a:cubicBezTo>
                  <a:cubicBezTo>
                    <a:pt x="471856" y="1608732"/>
                    <a:pt x="510781" y="1651293"/>
                    <a:pt x="526473" y="1676400"/>
                  </a:cubicBezTo>
                  <a:cubicBezTo>
                    <a:pt x="592128" y="1781447"/>
                    <a:pt x="506358" y="1683994"/>
                    <a:pt x="609600" y="1787236"/>
                  </a:cubicBezTo>
                  <a:cubicBezTo>
                    <a:pt x="618836" y="1824182"/>
                    <a:pt x="616184" y="1866386"/>
                    <a:pt x="637309" y="1898073"/>
                  </a:cubicBezTo>
                  <a:cubicBezTo>
                    <a:pt x="673119" y="1951787"/>
                    <a:pt x="659752" y="1923840"/>
                    <a:pt x="678873" y="1981200"/>
                  </a:cubicBezTo>
                  <a:cubicBezTo>
                    <a:pt x="683491" y="2073564"/>
                    <a:pt x="685352" y="2166106"/>
                    <a:pt x="692727" y="2258291"/>
                  </a:cubicBezTo>
                  <a:cubicBezTo>
                    <a:pt x="694605" y="2281764"/>
                    <a:pt x="694899" y="2307118"/>
                    <a:pt x="706582" y="2327563"/>
                  </a:cubicBezTo>
                  <a:cubicBezTo>
                    <a:pt x="714843" y="2342020"/>
                    <a:pt x="732930" y="2348510"/>
                    <a:pt x="748146" y="2355273"/>
                  </a:cubicBezTo>
                  <a:cubicBezTo>
                    <a:pt x="774836" y="2367136"/>
                    <a:pt x="831273" y="2382982"/>
                    <a:pt x="831273" y="2382982"/>
                  </a:cubicBezTo>
                  <a:cubicBezTo>
                    <a:pt x="857376" y="2409085"/>
                    <a:pt x="885114" y="2431387"/>
                    <a:pt x="900546" y="2466109"/>
                  </a:cubicBezTo>
                  <a:cubicBezTo>
                    <a:pt x="912408" y="2492799"/>
                    <a:pt x="928255" y="2549236"/>
                    <a:pt x="928255" y="2549236"/>
                  </a:cubicBezTo>
                  <a:cubicBezTo>
                    <a:pt x="919019" y="2623127"/>
                    <a:pt x="919497" y="2698895"/>
                    <a:pt x="900546" y="2770909"/>
                  </a:cubicBezTo>
                  <a:cubicBezTo>
                    <a:pt x="895560" y="2789857"/>
                    <a:pt x="870370" y="2796529"/>
                    <a:pt x="858982" y="2812473"/>
                  </a:cubicBezTo>
                  <a:cubicBezTo>
                    <a:pt x="846978" y="2829279"/>
                    <a:pt x="840509" y="2849418"/>
                    <a:pt x="831273" y="2867891"/>
                  </a:cubicBezTo>
                  <a:cubicBezTo>
                    <a:pt x="840509" y="2918691"/>
                    <a:pt x="850494" y="2969361"/>
                    <a:pt x="858982" y="3020291"/>
                  </a:cubicBezTo>
                  <a:cubicBezTo>
                    <a:pt x="866211" y="3063667"/>
                    <a:pt x="859302" y="3125841"/>
                    <a:pt x="900546" y="3158836"/>
                  </a:cubicBezTo>
                  <a:cubicBezTo>
                    <a:pt x="911950" y="3167959"/>
                    <a:pt x="928255" y="3168073"/>
                    <a:pt x="942109" y="3172691"/>
                  </a:cubicBezTo>
                  <a:cubicBezTo>
                    <a:pt x="969818" y="3200400"/>
                    <a:pt x="1000757" y="3225218"/>
                    <a:pt x="1025237" y="3255818"/>
                  </a:cubicBezTo>
                  <a:cubicBezTo>
                    <a:pt x="1038139" y="3271945"/>
                    <a:pt x="1038342" y="3296632"/>
                    <a:pt x="1052946" y="3311236"/>
                  </a:cubicBezTo>
                  <a:lnTo>
                    <a:pt x="1052946" y="3283527"/>
                  </a:lnTo>
                </a:path>
              </a:pathLst>
            </a:cu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Freeform: Shape 14">
              <a:extLst>
                <a:ext uri="{FF2B5EF4-FFF2-40B4-BE49-F238E27FC236}">
                  <a16:creationId xmlns:a16="http://schemas.microsoft.com/office/drawing/2014/main" id="{F22CA4F2-C155-6CA1-EBB1-C51F943C7AE1}"/>
                </a:ext>
              </a:extLst>
            </p:cNvPr>
            <p:cNvSpPr/>
            <p:nvPr/>
          </p:nvSpPr>
          <p:spPr>
            <a:xfrm>
              <a:off x="1190869" y="2991474"/>
              <a:ext cx="1052946" cy="3311236"/>
            </a:xfrm>
            <a:custGeom>
              <a:avLst/>
              <a:gdLst>
                <a:gd name="connsiteX0" fmla="*/ 124691 w 1052946"/>
                <a:gd name="connsiteY0" fmla="*/ 0 h 3311236"/>
                <a:gd name="connsiteX1" fmla="*/ 83127 w 1052946"/>
                <a:gd name="connsiteY1" fmla="*/ 110836 h 3311236"/>
                <a:gd name="connsiteX2" fmla="*/ 69273 w 1052946"/>
                <a:gd name="connsiteY2" fmla="*/ 166254 h 3311236"/>
                <a:gd name="connsiteX3" fmla="*/ 41564 w 1052946"/>
                <a:gd name="connsiteY3" fmla="*/ 277091 h 3311236"/>
                <a:gd name="connsiteX4" fmla="*/ 27709 w 1052946"/>
                <a:gd name="connsiteY4" fmla="*/ 471054 h 3311236"/>
                <a:gd name="connsiteX5" fmla="*/ 0 w 1052946"/>
                <a:gd name="connsiteY5" fmla="*/ 568036 h 3311236"/>
                <a:gd name="connsiteX6" fmla="*/ 13855 w 1052946"/>
                <a:gd name="connsiteY6" fmla="*/ 678873 h 3311236"/>
                <a:gd name="connsiteX7" fmla="*/ 27709 w 1052946"/>
                <a:gd name="connsiteY7" fmla="*/ 734291 h 3311236"/>
                <a:gd name="connsiteX8" fmla="*/ 69273 w 1052946"/>
                <a:gd name="connsiteY8" fmla="*/ 748145 h 3311236"/>
                <a:gd name="connsiteX9" fmla="*/ 193964 w 1052946"/>
                <a:gd name="connsiteY9" fmla="*/ 900545 h 3311236"/>
                <a:gd name="connsiteX10" fmla="*/ 207818 w 1052946"/>
                <a:gd name="connsiteY10" fmla="*/ 1108363 h 3311236"/>
                <a:gd name="connsiteX11" fmla="*/ 249382 w 1052946"/>
                <a:gd name="connsiteY11" fmla="*/ 1205345 h 3311236"/>
                <a:gd name="connsiteX12" fmla="*/ 290946 w 1052946"/>
                <a:gd name="connsiteY12" fmla="*/ 1233054 h 3311236"/>
                <a:gd name="connsiteX13" fmla="*/ 360218 w 1052946"/>
                <a:gd name="connsiteY13" fmla="*/ 1316182 h 3311236"/>
                <a:gd name="connsiteX14" fmla="*/ 387927 w 1052946"/>
                <a:gd name="connsiteY14" fmla="*/ 1427018 h 3311236"/>
                <a:gd name="connsiteX15" fmla="*/ 443346 w 1052946"/>
                <a:gd name="connsiteY15" fmla="*/ 1537854 h 3311236"/>
                <a:gd name="connsiteX16" fmla="*/ 457200 w 1052946"/>
                <a:gd name="connsiteY16" fmla="*/ 1579418 h 3311236"/>
                <a:gd name="connsiteX17" fmla="*/ 526473 w 1052946"/>
                <a:gd name="connsiteY17" fmla="*/ 1676400 h 3311236"/>
                <a:gd name="connsiteX18" fmla="*/ 609600 w 1052946"/>
                <a:gd name="connsiteY18" fmla="*/ 1787236 h 3311236"/>
                <a:gd name="connsiteX19" fmla="*/ 637309 w 1052946"/>
                <a:gd name="connsiteY19" fmla="*/ 1898073 h 3311236"/>
                <a:gd name="connsiteX20" fmla="*/ 678873 w 1052946"/>
                <a:gd name="connsiteY20" fmla="*/ 1981200 h 3311236"/>
                <a:gd name="connsiteX21" fmla="*/ 692727 w 1052946"/>
                <a:gd name="connsiteY21" fmla="*/ 2258291 h 3311236"/>
                <a:gd name="connsiteX22" fmla="*/ 706582 w 1052946"/>
                <a:gd name="connsiteY22" fmla="*/ 2327563 h 3311236"/>
                <a:gd name="connsiteX23" fmla="*/ 748146 w 1052946"/>
                <a:gd name="connsiteY23" fmla="*/ 2355273 h 3311236"/>
                <a:gd name="connsiteX24" fmla="*/ 831273 w 1052946"/>
                <a:gd name="connsiteY24" fmla="*/ 2382982 h 3311236"/>
                <a:gd name="connsiteX25" fmla="*/ 900546 w 1052946"/>
                <a:gd name="connsiteY25" fmla="*/ 2466109 h 3311236"/>
                <a:gd name="connsiteX26" fmla="*/ 928255 w 1052946"/>
                <a:gd name="connsiteY26" fmla="*/ 2549236 h 3311236"/>
                <a:gd name="connsiteX27" fmla="*/ 900546 w 1052946"/>
                <a:gd name="connsiteY27" fmla="*/ 2770909 h 3311236"/>
                <a:gd name="connsiteX28" fmla="*/ 858982 w 1052946"/>
                <a:gd name="connsiteY28" fmla="*/ 2812473 h 3311236"/>
                <a:gd name="connsiteX29" fmla="*/ 831273 w 1052946"/>
                <a:gd name="connsiteY29" fmla="*/ 2867891 h 3311236"/>
                <a:gd name="connsiteX30" fmla="*/ 858982 w 1052946"/>
                <a:gd name="connsiteY30" fmla="*/ 3020291 h 3311236"/>
                <a:gd name="connsiteX31" fmla="*/ 900546 w 1052946"/>
                <a:gd name="connsiteY31" fmla="*/ 3158836 h 3311236"/>
                <a:gd name="connsiteX32" fmla="*/ 942109 w 1052946"/>
                <a:gd name="connsiteY32" fmla="*/ 3172691 h 3311236"/>
                <a:gd name="connsiteX33" fmla="*/ 1025237 w 1052946"/>
                <a:gd name="connsiteY33" fmla="*/ 3255818 h 3311236"/>
                <a:gd name="connsiteX34" fmla="*/ 1052946 w 1052946"/>
                <a:gd name="connsiteY34" fmla="*/ 3311236 h 3311236"/>
                <a:gd name="connsiteX35" fmla="*/ 1052946 w 1052946"/>
                <a:gd name="connsiteY35" fmla="*/ 3283527 h 33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946" h="3311236">
                  <a:moveTo>
                    <a:pt x="124691" y="0"/>
                  </a:moveTo>
                  <a:cubicBezTo>
                    <a:pt x="89553" y="175695"/>
                    <a:pt x="136640" y="-14026"/>
                    <a:pt x="83127" y="110836"/>
                  </a:cubicBezTo>
                  <a:cubicBezTo>
                    <a:pt x="75626" y="128338"/>
                    <a:pt x="74504" y="147945"/>
                    <a:pt x="69273" y="166254"/>
                  </a:cubicBezTo>
                  <a:cubicBezTo>
                    <a:pt x="40870" y="265664"/>
                    <a:pt x="69732" y="136246"/>
                    <a:pt x="41564" y="277091"/>
                  </a:cubicBezTo>
                  <a:cubicBezTo>
                    <a:pt x="36946" y="341745"/>
                    <a:pt x="34867" y="406631"/>
                    <a:pt x="27709" y="471054"/>
                  </a:cubicBezTo>
                  <a:cubicBezTo>
                    <a:pt x="24809" y="497156"/>
                    <a:pt x="8759" y="541759"/>
                    <a:pt x="0" y="568036"/>
                  </a:cubicBezTo>
                  <a:cubicBezTo>
                    <a:pt x="4618" y="604982"/>
                    <a:pt x="7734" y="642146"/>
                    <a:pt x="13855" y="678873"/>
                  </a:cubicBezTo>
                  <a:cubicBezTo>
                    <a:pt x="16985" y="697655"/>
                    <a:pt x="15814" y="719422"/>
                    <a:pt x="27709" y="734291"/>
                  </a:cubicBezTo>
                  <a:cubicBezTo>
                    <a:pt x="36832" y="745695"/>
                    <a:pt x="55418" y="743527"/>
                    <a:pt x="69273" y="748145"/>
                  </a:cubicBezTo>
                  <a:cubicBezTo>
                    <a:pt x="164156" y="874657"/>
                    <a:pt x="119744" y="826327"/>
                    <a:pt x="193964" y="900545"/>
                  </a:cubicBezTo>
                  <a:cubicBezTo>
                    <a:pt x="198582" y="969818"/>
                    <a:pt x="200550" y="1039318"/>
                    <a:pt x="207818" y="1108363"/>
                  </a:cubicBezTo>
                  <a:cubicBezTo>
                    <a:pt x="211559" y="1143900"/>
                    <a:pt x="223486" y="1179450"/>
                    <a:pt x="249382" y="1205345"/>
                  </a:cubicBezTo>
                  <a:cubicBezTo>
                    <a:pt x="261156" y="1217119"/>
                    <a:pt x="278154" y="1222394"/>
                    <a:pt x="290946" y="1233054"/>
                  </a:cubicBezTo>
                  <a:cubicBezTo>
                    <a:pt x="330948" y="1266389"/>
                    <a:pt x="332974" y="1275315"/>
                    <a:pt x="360218" y="1316182"/>
                  </a:cubicBezTo>
                  <a:cubicBezTo>
                    <a:pt x="367122" y="1350699"/>
                    <a:pt x="372714" y="1393550"/>
                    <a:pt x="387927" y="1427018"/>
                  </a:cubicBezTo>
                  <a:cubicBezTo>
                    <a:pt x="405020" y="1464622"/>
                    <a:pt x="430284" y="1498667"/>
                    <a:pt x="443346" y="1537854"/>
                  </a:cubicBezTo>
                  <a:cubicBezTo>
                    <a:pt x="447964" y="1551709"/>
                    <a:pt x="450669" y="1566356"/>
                    <a:pt x="457200" y="1579418"/>
                  </a:cubicBezTo>
                  <a:cubicBezTo>
                    <a:pt x="471856" y="1608732"/>
                    <a:pt x="510781" y="1651293"/>
                    <a:pt x="526473" y="1676400"/>
                  </a:cubicBezTo>
                  <a:cubicBezTo>
                    <a:pt x="592128" y="1781447"/>
                    <a:pt x="506358" y="1683994"/>
                    <a:pt x="609600" y="1787236"/>
                  </a:cubicBezTo>
                  <a:cubicBezTo>
                    <a:pt x="618836" y="1824182"/>
                    <a:pt x="616184" y="1866386"/>
                    <a:pt x="637309" y="1898073"/>
                  </a:cubicBezTo>
                  <a:cubicBezTo>
                    <a:pt x="673119" y="1951787"/>
                    <a:pt x="659752" y="1923840"/>
                    <a:pt x="678873" y="1981200"/>
                  </a:cubicBezTo>
                  <a:cubicBezTo>
                    <a:pt x="683491" y="2073564"/>
                    <a:pt x="685352" y="2166106"/>
                    <a:pt x="692727" y="2258291"/>
                  </a:cubicBezTo>
                  <a:cubicBezTo>
                    <a:pt x="694605" y="2281764"/>
                    <a:pt x="694899" y="2307118"/>
                    <a:pt x="706582" y="2327563"/>
                  </a:cubicBezTo>
                  <a:cubicBezTo>
                    <a:pt x="714843" y="2342020"/>
                    <a:pt x="732930" y="2348510"/>
                    <a:pt x="748146" y="2355273"/>
                  </a:cubicBezTo>
                  <a:cubicBezTo>
                    <a:pt x="774836" y="2367136"/>
                    <a:pt x="831273" y="2382982"/>
                    <a:pt x="831273" y="2382982"/>
                  </a:cubicBezTo>
                  <a:cubicBezTo>
                    <a:pt x="857376" y="2409085"/>
                    <a:pt x="885114" y="2431387"/>
                    <a:pt x="900546" y="2466109"/>
                  </a:cubicBezTo>
                  <a:cubicBezTo>
                    <a:pt x="912408" y="2492799"/>
                    <a:pt x="928255" y="2549236"/>
                    <a:pt x="928255" y="2549236"/>
                  </a:cubicBezTo>
                  <a:cubicBezTo>
                    <a:pt x="919019" y="2623127"/>
                    <a:pt x="919497" y="2698895"/>
                    <a:pt x="900546" y="2770909"/>
                  </a:cubicBezTo>
                  <a:cubicBezTo>
                    <a:pt x="895560" y="2789857"/>
                    <a:pt x="870370" y="2796529"/>
                    <a:pt x="858982" y="2812473"/>
                  </a:cubicBezTo>
                  <a:cubicBezTo>
                    <a:pt x="846978" y="2829279"/>
                    <a:pt x="840509" y="2849418"/>
                    <a:pt x="831273" y="2867891"/>
                  </a:cubicBezTo>
                  <a:cubicBezTo>
                    <a:pt x="840509" y="2918691"/>
                    <a:pt x="850494" y="2969361"/>
                    <a:pt x="858982" y="3020291"/>
                  </a:cubicBezTo>
                  <a:cubicBezTo>
                    <a:pt x="866211" y="3063667"/>
                    <a:pt x="859302" y="3125841"/>
                    <a:pt x="900546" y="3158836"/>
                  </a:cubicBezTo>
                  <a:cubicBezTo>
                    <a:pt x="911950" y="3167959"/>
                    <a:pt x="928255" y="3168073"/>
                    <a:pt x="942109" y="3172691"/>
                  </a:cubicBezTo>
                  <a:cubicBezTo>
                    <a:pt x="969818" y="3200400"/>
                    <a:pt x="1000757" y="3225218"/>
                    <a:pt x="1025237" y="3255818"/>
                  </a:cubicBezTo>
                  <a:cubicBezTo>
                    <a:pt x="1038139" y="3271945"/>
                    <a:pt x="1038342" y="3296632"/>
                    <a:pt x="1052946" y="3311236"/>
                  </a:cubicBezTo>
                  <a:lnTo>
                    <a:pt x="1052946" y="3283527"/>
                  </a:lnTo>
                </a:path>
              </a:pathLst>
            </a:cu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Freeform: Shape 26">
              <a:extLst>
                <a:ext uri="{FF2B5EF4-FFF2-40B4-BE49-F238E27FC236}">
                  <a16:creationId xmlns:a16="http://schemas.microsoft.com/office/drawing/2014/main" id="{2CD0B9D9-544F-31A4-481E-71FA3E032CBC}"/>
                </a:ext>
              </a:extLst>
            </p:cNvPr>
            <p:cNvSpPr/>
            <p:nvPr/>
          </p:nvSpPr>
          <p:spPr>
            <a:xfrm>
              <a:off x="1218331" y="2986413"/>
              <a:ext cx="1052946" cy="3311236"/>
            </a:xfrm>
            <a:custGeom>
              <a:avLst/>
              <a:gdLst>
                <a:gd name="connsiteX0" fmla="*/ 124691 w 1052946"/>
                <a:gd name="connsiteY0" fmla="*/ 0 h 3311236"/>
                <a:gd name="connsiteX1" fmla="*/ 83127 w 1052946"/>
                <a:gd name="connsiteY1" fmla="*/ 110836 h 3311236"/>
                <a:gd name="connsiteX2" fmla="*/ 69273 w 1052946"/>
                <a:gd name="connsiteY2" fmla="*/ 166254 h 3311236"/>
                <a:gd name="connsiteX3" fmla="*/ 41564 w 1052946"/>
                <a:gd name="connsiteY3" fmla="*/ 277091 h 3311236"/>
                <a:gd name="connsiteX4" fmla="*/ 27709 w 1052946"/>
                <a:gd name="connsiteY4" fmla="*/ 471054 h 3311236"/>
                <a:gd name="connsiteX5" fmla="*/ 0 w 1052946"/>
                <a:gd name="connsiteY5" fmla="*/ 568036 h 3311236"/>
                <a:gd name="connsiteX6" fmla="*/ 13855 w 1052946"/>
                <a:gd name="connsiteY6" fmla="*/ 678873 h 3311236"/>
                <a:gd name="connsiteX7" fmla="*/ 27709 w 1052946"/>
                <a:gd name="connsiteY7" fmla="*/ 734291 h 3311236"/>
                <a:gd name="connsiteX8" fmla="*/ 69273 w 1052946"/>
                <a:gd name="connsiteY8" fmla="*/ 748145 h 3311236"/>
                <a:gd name="connsiteX9" fmla="*/ 193964 w 1052946"/>
                <a:gd name="connsiteY9" fmla="*/ 900545 h 3311236"/>
                <a:gd name="connsiteX10" fmla="*/ 207818 w 1052946"/>
                <a:gd name="connsiteY10" fmla="*/ 1108363 h 3311236"/>
                <a:gd name="connsiteX11" fmla="*/ 249382 w 1052946"/>
                <a:gd name="connsiteY11" fmla="*/ 1205345 h 3311236"/>
                <a:gd name="connsiteX12" fmla="*/ 290946 w 1052946"/>
                <a:gd name="connsiteY12" fmla="*/ 1233054 h 3311236"/>
                <a:gd name="connsiteX13" fmla="*/ 360218 w 1052946"/>
                <a:gd name="connsiteY13" fmla="*/ 1316182 h 3311236"/>
                <a:gd name="connsiteX14" fmla="*/ 387927 w 1052946"/>
                <a:gd name="connsiteY14" fmla="*/ 1427018 h 3311236"/>
                <a:gd name="connsiteX15" fmla="*/ 443346 w 1052946"/>
                <a:gd name="connsiteY15" fmla="*/ 1537854 h 3311236"/>
                <a:gd name="connsiteX16" fmla="*/ 457200 w 1052946"/>
                <a:gd name="connsiteY16" fmla="*/ 1579418 h 3311236"/>
                <a:gd name="connsiteX17" fmla="*/ 526473 w 1052946"/>
                <a:gd name="connsiteY17" fmla="*/ 1676400 h 3311236"/>
                <a:gd name="connsiteX18" fmla="*/ 609600 w 1052946"/>
                <a:gd name="connsiteY18" fmla="*/ 1787236 h 3311236"/>
                <a:gd name="connsiteX19" fmla="*/ 637309 w 1052946"/>
                <a:gd name="connsiteY19" fmla="*/ 1898073 h 3311236"/>
                <a:gd name="connsiteX20" fmla="*/ 678873 w 1052946"/>
                <a:gd name="connsiteY20" fmla="*/ 1981200 h 3311236"/>
                <a:gd name="connsiteX21" fmla="*/ 692727 w 1052946"/>
                <a:gd name="connsiteY21" fmla="*/ 2258291 h 3311236"/>
                <a:gd name="connsiteX22" fmla="*/ 706582 w 1052946"/>
                <a:gd name="connsiteY22" fmla="*/ 2327563 h 3311236"/>
                <a:gd name="connsiteX23" fmla="*/ 748146 w 1052946"/>
                <a:gd name="connsiteY23" fmla="*/ 2355273 h 3311236"/>
                <a:gd name="connsiteX24" fmla="*/ 831273 w 1052946"/>
                <a:gd name="connsiteY24" fmla="*/ 2382982 h 3311236"/>
                <a:gd name="connsiteX25" fmla="*/ 900546 w 1052946"/>
                <a:gd name="connsiteY25" fmla="*/ 2466109 h 3311236"/>
                <a:gd name="connsiteX26" fmla="*/ 928255 w 1052946"/>
                <a:gd name="connsiteY26" fmla="*/ 2549236 h 3311236"/>
                <a:gd name="connsiteX27" fmla="*/ 900546 w 1052946"/>
                <a:gd name="connsiteY27" fmla="*/ 2770909 h 3311236"/>
                <a:gd name="connsiteX28" fmla="*/ 858982 w 1052946"/>
                <a:gd name="connsiteY28" fmla="*/ 2812473 h 3311236"/>
                <a:gd name="connsiteX29" fmla="*/ 831273 w 1052946"/>
                <a:gd name="connsiteY29" fmla="*/ 2867891 h 3311236"/>
                <a:gd name="connsiteX30" fmla="*/ 858982 w 1052946"/>
                <a:gd name="connsiteY30" fmla="*/ 3020291 h 3311236"/>
                <a:gd name="connsiteX31" fmla="*/ 900546 w 1052946"/>
                <a:gd name="connsiteY31" fmla="*/ 3158836 h 3311236"/>
                <a:gd name="connsiteX32" fmla="*/ 942109 w 1052946"/>
                <a:gd name="connsiteY32" fmla="*/ 3172691 h 3311236"/>
                <a:gd name="connsiteX33" fmla="*/ 1025237 w 1052946"/>
                <a:gd name="connsiteY33" fmla="*/ 3255818 h 3311236"/>
                <a:gd name="connsiteX34" fmla="*/ 1052946 w 1052946"/>
                <a:gd name="connsiteY34" fmla="*/ 3311236 h 3311236"/>
                <a:gd name="connsiteX35" fmla="*/ 1052946 w 1052946"/>
                <a:gd name="connsiteY35" fmla="*/ 3283527 h 33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946" h="3311236">
                  <a:moveTo>
                    <a:pt x="124691" y="0"/>
                  </a:moveTo>
                  <a:cubicBezTo>
                    <a:pt x="89553" y="175695"/>
                    <a:pt x="136640" y="-14026"/>
                    <a:pt x="83127" y="110836"/>
                  </a:cubicBezTo>
                  <a:cubicBezTo>
                    <a:pt x="75626" y="128338"/>
                    <a:pt x="74504" y="147945"/>
                    <a:pt x="69273" y="166254"/>
                  </a:cubicBezTo>
                  <a:cubicBezTo>
                    <a:pt x="40870" y="265664"/>
                    <a:pt x="69732" y="136246"/>
                    <a:pt x="41564" y="277091"/>
                  </a:cubicBezTo>
                  <a:cubicBezTo>
                    <a:pt x="36946" y="341745"/>
                    <a:pt x="34867" y="406631"/>
                    <a:pt x="27709" y="471054"/>
                  </a:cubicBezTo>
                  <a:cubicBezTo>
                    <a:pt x="24809" y="497156"/>
                    <a:pt x="8759" y="541759"/>
                    <a:pt x="0" y="568036"/>
                  </a:cubicBezTo>
                  <a:cubicBezTo>
                    <a:pt x="4618" y="604982"/>
                    <a:pt x="7734" y="642146"/>
                    <a:pt x="13855" y="678873"/>
                  </a:cubicBezTo>
                  <a:cubicBezTo>
                    <a:pt x="16985" y="697655"/>
                    <a:pt x="15814" y="719422"/>
                    <a:pt x="27709" y="734291"/>
                  </a:cubicBezTo>
                  <a:cubicBezTo>
                    <a:pt x="36832" y="745695"/>
                    <a:pt x="55418" y="743527"/>
                    <a:pt x="69273" y="748145"/>
                  </a:cubicBezTo>
                  <a:cubicBezTo>
                    <a:pt x="164156" y="874657"/>
                    <a:pt x="119744" y="826327"/>
                    <a:pt x="193964" y="900545"/>
                  </a:cubicBezTo>
                  <a:cubicBezTo>
                    <a:pt x="198582" y="969818"/>
                    <a:pt x="200550" y="1039318"/>
                    <a:pt x="207818" y="1108363"/>
                  </a:cubicBezTo>
                  <a:cubicBezTo>
                    <a:pt x="211559" y="1143900"/>
                    <a:pt x="223486" y="1179450"/>
                    <a:pt x="249382" y="1205345"/>
                  </a:cubicBezTo>
                  <a:cubicBezTo>
                    <a:pt x="261156" y="1217119"/>
                    <a:pt x="278154" y="1222394"/>
                    <a:pt x="290946" y="1233054"/>
                  </a:cubicBezTo>
                  <a:cubicBezTo>
                    <a:pt x="330948" y="1266389"/>
                    <a:pt x="332974" y="1275315"/>
                    <a:pt x="360218" y="1316182"/>
                  </a:cubicBezTo>
                  <a:cubicBezTo>
                    <a:pt x="367122" y="1350699"/>
                    <a:pt x="372714" y="1393550"/>
                    <a:pt x="387927" y="1427018"/>
                  </a:cubicBezTo>
                  <a:cubicBezTo>
                    <a:pt x="405020" y="1464622"/>
                    <a:pt x="430284" y="1498667"/>
                    <a:pt x="443346" y="1537854"/>
                  </a:cubicBezTo>
                  <a:cubicBezTo>
                    <a:pt x="447964" y="1551709"/>
                    <a:pt x="450669" y="1566356"/>
                    <a:pt x="457200" y="1579418"/>
                  </a:cubicBezTo>
                  <a:cubicBezTo>
                    <a:pt x="471856" y="1608732"/>
                    <a:pt x="510781" y="1651293"/>
                    <a:pt x="526473" y="1676400"/>
                  </a:cubicBezTo>
                  <a:cubicBezTo>
                    <a:pt x="592128" y="1781447"/>
                    <a:pt x="506358" y="1683994"/>
                    <a:pt x="609600" y="1787236"/>
                  </a:cubicBezTo>
                  <a:cubicBezTo>
                    <a:pt x="618836" y="1824182"/>
                    <a:pt x="616184" y="1866386"/>
                    <a:pt x="637309" y="1898073"/>
                  </a:cubicBezTo>
                  <a:cubicBezTo>
                    <a:pt x="673119" y="1951787"/>
                    <a:pt x="659752" y="1923840"/>
                    <a:pt x="678873" y="1981200"/>
                  </a:cubicBezTo>
                  <a:cubicBezTo>
                    <a:pt x="683491" y="2073564"/>
                    <a:pt x="685352" y="2166106"/>
                    <a:pt x="692727" y="2258291"/>
                  </a:cubicBezTo>
                  <a:cubicBezTo>
                    <a:pt x="694605" y="2281764"/>
                    <a:pt x="694899" y="2307118"/>
                    <a:pt x="706582" y="2327563"/>
                  </a:cubicBezTo>
                  <a:cubicBezTo>
                    <a:pt x="714843" y="2342020"/>
                    <a:pt x="732930" y="2348510"/>
                    <a:pt x="748146" y="2355273"/>
                  </a:cubicBezTo>
                  <a:cubicBezTo>
                    <a:pt x="774836" y="2367136"/>
                    <a:pt x="831273" y="2382982"/>
                    <a:pt x="831273" y="2382982"/>
                  </a:cubicBezTo>
                  <a:cubicBezTo>
                    <a:pt x="857376" y="2409085"/>
                    <a:pt x="885114" y="2431387"/>
                    <a:pt x="900546" y="2466109"/>
                  </a:cubicBezTo>
                  <a:cubicBezTo>
                    <a:pt x="912408" y="2492799"/>
                    <a:pt x="928255" y="2549236"/>
                    <a:pt x="928255" y="2549236"/>
                  </a:cubicBezTo>
                  <a:cubicBezTo>
                    <a:pt x="919019" y="2623127"/>
                    <a:pt x="919497" y="2698895"/>
                    <a:pt x="900546" y="2770909"/>
                  </a:cubicBezTo>
                  <a:cubicBezTo>
                    <a:pt x="895560" y="2789857"/>
                    <a:pt x="870370" y="2796529"/>
                    <a:pt x="858982" y="2812473"/>
                  </a:cubicBezTo>
                  <a:cubicBezTo>
                    <a:pt x="846978" y="2829279"/>
                    <a:pt x="840509" y="2849418"/>
                    <a:pt x="831273" y="2867891"/>
                  </a:cubicBezTo>
                  <a:cubicBezTo>
                    <a:pt x="840509" y="2918691"/>
                    <a:pt x="850494" y="2969361"/>
                    <a:pt x="858982" y="3020291"/>
                  </a:cubicBezTo>
                  <a:cubicBezTo>
                    <a:pt x="866211" y="3063667"/>
                    <a:pt x="859302" y="3125841"/>
                    <a:pt x="900546" y="3158836"/>
                  </a:cubicBezTo>
                  <a:cubicBezTo>
                    <a:pt x="911950" y="3167959"/>
                    <a:pt x="928255" y="3168073"/>
                    <a:pt x="942109" y="3172691"/>
                  </a:cubicBezTo>
                  <a:cubicBezTo>
                    <a:pt x="969818" y="3200400"/>
                    <a:pt x="1000757" y="3225218"/>
                    <a:pt x="1025237" y="3255818"/>
                  </a:cubicBezTo>
                  <a:cubicBezTo>
                    <a:pt x="1038139" y="3271945"/>
                    <a:pt x="1038342" y="3296632"/>
                    <a:pt x="1052946" y="3311236"/>
                  </a:cubicBezTo>
                  <a:lnTo>
                    <a:pt x="1052946" y="3283527"/>
                  </a:lnTo>
                </a:path>
              </a:pathLst>
            </a:cu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9" name="Freeform: Shape 28">
              <a:extLst>
                <a:ext uri="{FF2B5EF4-FFF2-40B4-BE49-F238E27FC236}">
                  <a16:creationId xmlns:a16="http://schemas.microsoft.com/office/drawing/2014/main" id="{44FFDED9-319B-D8E6-0941-5EB128E1CA18}"/>
                </a:ext>
              </a:extLst>
            </p:cNvPr>
            <p:cNvSpPr/>
            <p:nvPr/>
          </p:nvSpPr>
          <p:spPr>
            <a:xfrm>
              <a:off x="1108781" y="3017314"/>
              <a:ext cx="1052946" cy="3311236"/>
            </a:xfrm>
            <a:custGeom>
              <a:avLst/>
              <a:gdLst>
                <a:gd name="connsiteX0" fmla="*/ 124691 w 1052946"/>
                <a:gd name="connsiteY0" fmla="*/ 0 h 3311236"/>
                <a:gd name="connsiteX1" fmla="*/ 83127 w 1052946"/>
                <a:gd name="connsiteY1" fmla="*/ 110836 h 3311236"/>
                <a:gd name="connsiteX2" fmla="*/ 69273 w 1052946"/>
                <a:gd name="connsiteY2" fmla="*/ 166254 h 3311236"/>
                <a:gd name="connsiteX3" fmla="*/ 41564 w 1052946"/>
                <a:gd name="connsiteY3" fmla="*/ 277091 h 3311236"/>
                <a:gd name="connsiteX4" fmla="*/ 27709 w 1052946"/>
                <a:gd name="connsiteY4" fmla="*/ 471054 h 3311236"/>
                <a:gd name="connsiteX5" fmla="*/ 0 w 1052946"/>
                <a:gd name="connsiteY5" fmla="*/ 568036 h 3311236"/>
                <a:gd name="connsiteX6" fmla="*/ 13855 w 1052946"/>
                <a:gd name="connsiteY6" fmla="*/ 678873 h 3311236"/>
                <a:gd name="connsiteX7" fmla="*/ 27709 w 1052946"/>
                <a:gd name="connsiteY7" fmla="*/ 734291 h 3311236"/>
                <a:gd name="connsiteX8" fmla="*/ 69273 w 1052946"/>
                <a:gd name="connsiteY8" fmla="*/ 748145 h 3311236"/>
                <a:gd name="connsiteX9" fmla="*/ 193964 w 1052946"/>
                <a:gd name="connsiteY9" fmla="*/ 900545 h 3311236"/>
                <a:gd name="connsiteX10" fmla="*/ 207818 w 1052946"/>
                <a:gd name="connsiteY10" fmla="*/ 1108363 h 3311236"/>
                <a:gd name="connsiteX11" fmla="*/ 249382 w 1052946"/>
                <a:gd name="connsiteY11" fmla="*/ 1205345 h 3311236"/>
                <a:gd name="connsiteX12" fmla="*/ 290946 w 1052946"/>
                <a:gd name="connsiteY12" fmla="*/ 1233054 h 3311236"/>
                <a:gd name="connsiteX13" fmla="*/ 360218 w 1052946"/>
                <a:gd name="connsiteY13" fmla="*/ 1316182 h 3311236"/>
                <a:gd name="connsiteX14" fmla="*/ 387927 w 1052946"/>
                <a:gd name="connsiteY14" fmla="*/ 1427018 h 3311236"/>
                <a:gd name="connsiteX15" fmla="*/ 443346 w 1052946"/>
                <a:gd name="connsiteY15" fmla="*/ 1537854 h 3311236"/>
                <a:gd name="connsiteX16" fmla="*/ 457200 w 1052946"/>
                <a:gd name="connsiteY16" fmla="*/ 1579418 h 3311236"/>
                <a:gd name="connsiteX17" fmla="*/ 526473 w 1052946"/>
                <a:gd name="connsiteY17" fmla="*/ 1676400 h 3311236"/>
                <a:gd name="connsiteX18" fmla="*/ 609600 w 1052946"/>
                <a:gd name="connsiteY18" fmla="*/ 1787236 h 3311236"/>
                <a:gd name="connsiteX19" fmla="*/ 637309 w 1052946"/>
                <a:gd name="connsiteY19" fmla="*/ 1898073 h 3311236"/>
                <a:gd name="connsiteX20" fmla="*/ 678873 w 1052946"/>
                <a:gd name="connsiteY20" fmla="*/ 1981200 h 3311236"/>
                <a:gd name="connsiteX21" fmla="*/ 692727 w 1052946"/>
                <a:gd name="connsiteY21" fmla="*/ 2258291 h 3311236"/>
                <a:gd name="connsiteX22" fmla="*/ 706582 w 1052946"/>
                <a:gd name="connsiteY22" fmla="*/ 2327563 h 3311236"/>
                <a:gd name="connsiteX23" fmla="*/ 748146 w 1052946"/>
                <a:gd name="connsiteY23" fmla="*/ 2355273 h 3311236"/>
                <a:gd name="connsiteX24" fmla="*/ 831273 w 1052946"/>
                <a:gd name="connsiteY24" fmla="*/ 2382982 h 3311236"/>
                <a:gd name="connsiteX25" fmla="*/ 900546 w 1052946"/>
                <a:gd name="connsiteY25" fmla="*/ 2466109 h 3311236"/>
                <a:gd name="connsiteX26" fmla="*/ 928255 w 1052946"/>
                <a:gd name="connsiteY26" fmla="*/ 2549236 h 3311236"/>
                <a:gd name="connsiteX27" fmla="*/ 900546 w 1052946"/>
                <a:gd name="connsiteY27" fmla="*/ 2770909 h 3311236"/>
                <a:gd name="connsiteX28" fmla="*/ 858982 w 1052946"/>
                <a:gd name="connsiteY28" fmla="*/ 2812473 h 3311236"/>
                <a:gd name="connsiteX29" fmla="*/ 831273 w 1052946"/>
                <a:gd name="connsiteY29" fmla="*/ 2867891 h 3311236"/>
                <a:gd name="connsiteX30" fmla="*/ 858982 w 1052946"/>
                <a:gd name="connsiteY30" fmla="*/ 3020291 h 3311236"/>
                <a:gd name="connsiteX31" fmla="*/ 900546 w 1052946"/>
                <a:gd name="connsiteY31" fmla="*/ 3158836 h 3311236"/>
                <a:gd name="connsiteX32" fmla="*/ 942109 w 1052946"/>
                <a:gd name="connsiteY32" fmla="*/ 3172691 h 3311236"/>
                <a:gd name="connsiteX33" fmla="*/ 1025237 w 1052946"/>
                <a:gd name="connsiteY33" fmla="*/ 3255818 h 3311236"/>
                <a:gd name="connsiteX34" fmla="*/ 1052946 w 1052946"/>
                <a:gd name="connsiteY34" fmla="*/ 3311236 h 3311236"/>
                <a:gd name="connsiteX35" fmla="*/ 1052946 w 1052946"/>
                <a:gd name="connsiteY35" fmla="*/ 3283527 h 33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2946" h="3311236">
                  <a:moveTo>
                    <a:pt x="124691" y="0"/>
                  </a:moveTo>
                  <a:cubicBezTo>
                    <a:pt x="89553" y="175695"/>
                    <a:pt x="136640" y="-14026"/>
                    <a:pt x="83127" y="110836"/>
                  </a:cubicBezTo>
                  <a:cubicBezTo>
                    <a:pt x="75626" y="128338"/>
                    <a:pt x="74504" y="147945"/>
                    <a:pt x="69273" y="166254"/>
                  </a:cubicBezTo>
                  <a:cubicBezTo>
                    <a:pt x="40870" y="265664"/>
                    <a:pt x="69732" y="136246"/>
                    <a:pt x="41564" y="277091"/>
                  </a:cubicBezTo>
                  <a:cubicBezTo>
                    <a:pt x="36946" y="341745"/>
                    <a:pt x="34867" y="406631"/>
                    <a:pt x="27709" y="471054"/>
                  </a:cubicBezTo>
                  <a:cubicBezTo>
                    <a:pt x="24809" y="497156"/>
                    <a:pt x="8759" y="541759"/>
                    <a:pt x="0" y="568036"/>
                  </a:cubicBezTo>
                  <a:cubicBezTo>
                    <a:pt x="4618" y="604982"/>
                    <a:pt x="7734" y="642146"/>
                    <a:pt x="13855" y="678873"/>
                  </a:cubicBezTo>
                  <a:cubicBezTo>
                    <a:pt x="16985" y="697655"/>
                    <a:pt x="15814" y="719422"/>
                    <a:pt x="27709" y="734291"/>
                  </a:cubicBezTo>
                  <a:cubicBezTo>
                    <a:pt x="36832" y="745695"/>
                    <a:pt x="55418" y="743527"/>
                    <a:pt x="69273" y="748145"/>
                  </a:cubicBezTo>
                  <a:cubicBezTo>
                    <a:pt x="164156" y="874657"/>
                    <a:pt x="119744" y="826327"/>
                    <a:pt x="193964" y="900545"/>
                  </a:cubicBezTo>
                  <a:cubicBezTo>
                    <a:pt x="198582" y="969818"/>
                    <a:pt x="200550" y="1039318"/>
                    <a:pt x="207818" y="1108363"/>
                  </a:cubicBezTo>
                  <a:cubicBezTo>
                    <a:pt x="211559" y="1143900"/>
                    <a:pt x="223486" y="1179450"/>
                    <a:pt x="249382" y="1205345"/>
                  </a:cubicBezTo>
                  <a:cubicBezTo>
                    <a:pt x="261156" y="1217119"/>
                    <a:pt x="278154" y="1222394"/>
                    <a:pt x="290946" y="1233054"/>
                  </a:cubicBezTo>
                  <a:cubicBezTo>
                    <a:pt x="330948" y="1266389"/>
                    <a:pt x="332974" y="1275315"/>
                    <a:pt x="360218" y="1316182"/>
                  </a:cubicBezTo>
                  <a:cubicBezTo>
                    <a:pt x="367122" y="1350699"/>
                    <a:pt x="372714" y="1393550"/>
                    <a:pt x="387927" y="1427018"/>
                  </a:cubicBezTo>
                  <a:cubicBezTo>
                    <a:pt x="405020" y="1464622"/>
                    <a:pt x="430284" y="1498667"/>
                    <a:pt x="443346" y="1537854"/>
                  </a:cubicBezTo>
                  <a:cubicBezTo>
                    <a:pt x="447964" y="1551709"/>
                    <a:pt x="450669" y="1566356"/>
                    <a:pt x="457200" y="1579418"/>
                  </a:cubicBezTo>
                  <a:cubicBezTo>
                    <a:pt x="471856" y="1608732"/>
                    <a:pt x="510781" y="1651293"/>
                    <a:pt x="526473" y="1676400"/>
                  </a:cubicBezTo>
                  <a:cubicBezTo>
                    <a:pt x="592128" y="1781447"/>
                    <a:pt x="506358" y="1683994"/>
                    <a:pt x="609600" y="1787236"/>
                  </a:cubicBezTo>
                  <a:cubicBezTo>
                    <a:pt x="618836" y="1824182"/>
                    <a:pt x="616184" y="1866386"/>
                    <a:pt x="637309" y="1898073"/>
                  </a:cubicBezTo>
                  <a:cubicBezTo>
                    <a:pt x="673119" y="1951787"/>
                    <a:pt x="659752" y="1923840"/>
                    <a:pt x="678873" y="1981200"/>
                  </a:cubicBezTo>
                  <a:cubicBezTo>
                    <a:pt x="683491" y="2073564"/>
                    <a:pt x="685352" y="2166106"/>
                    <a:pt x="692727" y="2258291"/>
                  </a:cubicBezTo>
                  <a:cubicBezTo>
                    <a:pt x="694605" y="2281764"/>
                    <a:pt x="694899" y="2307118"/>
                    <a:pt x="706582" y="2327563"/>
                  </a:cubicBezTo>
                  <a:cubicBezTo>
                    <a:pt x="714843" y="2342020"/>
                    <a:pt x="732930" y="2348510"/>
                    <a:pt x="748146" y="2355273"/>
                  </a:cubicBezTo>
                  <a:cubicBezTo>
                    <a:pt x="774836" y="2367136"/>
                    <a:pt x="831273" y="2382982"/>
                    <a:pt x="831273" y="2382982"/>
                  </a:cubicBezTo>
                  <a:cubicBezTo>
                    <a:pt x="857376" y="2409085"/>
                    <a:pt x="885114" y="2431387"/>
                    <a:pt x="900546" y="2466109"/>
                  </a:cubicBezTo>
                  <a:cubicBezTo>
                    <a:pt x="912408" y="2492799"/>
                    <a:pt x="928255" y="2549236"/>
                    <a:pt x="928255" y="2549236"/>
                  </a:cubicBezTo>
                  <a:cubicBezTo>
                    <a:pt x="919019" y="2623127"/>
                    <a:pt x="919497" y="2698895"/>
                    <a:pt x="900546" y="2770909"/>
                  </a:cubicBezTo>
                  <a:cubicBezTo>
                    <a:pt x="895560" y="2789857"/>
                    <a:pt x="870370" y="2796529"/>
                    <a:pt x="858982" y="2812473"/>
                  </a:cubicBezTo>
                  <a:cubicBezTo>
                    <a:pt x="846978" y="2829279"/>
                    <a:pt x="840509" y="2849418"/>
                    <a:pt x="831273" y="2867891"/>
                  </a:cubicBezTo>
                  <a:cubicBezTo>
                    <a:pt x="840509" y="2918691"/>
                    <a:pt x="850494" y="2969361"/>
                    <a:pt x="858982" y="3020291"/>
                  </a:cubicBezTo>
                  <a:cubicBezTo>
                    <a:pt x="866211" y="3063667"/>
                    <a:pt x="859302" y="3125841"/>
                    <a:pt x="900546" y="3158836"/>
                  </a:cubicBezTo>
                  <a:cubicBezTo>
                    <a:pt x="911950" y="3167959"/>
                    <a:pt x="928255" y="3168073"/>
                    <a:pt x="942109" y="3172691"/>
                  </a:cubicBezTo>
                  <a:cubicBezTo>
                    <a:pt x="969818" y="3200400"/>
                    <a:pt x="1000757" y="3225218"/>
                    <a:pt x="1025237" y="3255818"/>
                  </a:cubicBezTo>
                  <a:cubicBezTo>
                    <a:pt x="1038139" y="3271945"/>
                    <a:pt x="1038342" y="3296632"/>
                    <a:pt x="1052946" y="3311236"/>
                  </a:cubicBezTo>
                  <a:lnTo>
                    <a:pt x="1052946" y="3283527"/>
                  </a:lnTo>
                </a:path>
              </a:pathLst>
            </a:custGeom>
            <a:noFill/>
            <a:ln w="762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AutoShape 4" descr="Blue 2025 Vector, Blue, 2025, New Year PNG and Vector with Transparent ...">
              <a:extLst>
                <a:ext uri="{FF2B5EF4-FFF2-40B4-BE49-F238E27FC236}">
                  <a16:creationId xmlns:a16="http://schemas.microsoft.com/office/drawing/2014/main" id="{5F22698E-FB79-B001-A3D8-783E62D9DDF4}"/>
                </a:ext>
              </a:extLst>
            </p:cNvPr>
            <p:cNvSpPr>
              <a:spLocks noChangeAspect="1" noChangeArrowheads="1"/>
            </p:cNvSpPr>
            <p:nvPr/>
          </p:nvSpPr>
          <p:spPr bwMode="auto">
            <a:xfrm>
              <a:off x="4460544" y="3604149"/>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1249057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men standing next to a fountain&#10;&#10;AI-generated content may be incorrect.">
            <a:extLst>
              <a:ext uri="{FF2B5EF4-FFF2-40B4-BE49-F238E27FC236}">
                <a16:creationId xmlns:a16="http://schemas.microsoft.com/office/drawing/2014/main" id="{07AD9338-9C17-C37D-E0F2-A0B6F7532116}"/>
              </a:ext>
            </a:extLst>
          </p:cNvPr>
          <p:cNvPicPr>
            <a:picLocks noChangeAspect="1"/>
          </p:cNvPicPr>
          <p:nvPr/>
        </p:nvPicPr>
        <p:blipFill>
          <a:blip r:embed="rId2">
            <a:extLst>
              <a:ext uri="{28A0092B-C50C-407E-A947-70E740481C1C}">
                <a14:useLocalDpi xmlns:a14="http://schemas.microsoft.com/office/drawing/2010/main" val="0"/>
              </a:ext>
            </a:extLst>
          </a:blip>
          <a:srcRect l="18168" r="25581" b="-1"/>
          <a:stretch>
            <a:fillRect/>
          </a:stretch>
        </p:blipFill>
        <p:spPr>
          <a:xfrm rot="5400000">
            <a:off x="1610106" y="-747649"/>
            <a:ext cx="5888737" cy="7851649"/>
          </a:xfrm>
          <a:prstGeom prst="rect">
            <a:avLst/>
          </a:prstGeom>
          <a:ln w="28575">
            <a:solidFill>
              <a:schemeClr val="bg1"/>
            </a:solidFill>
          </a:ln>
        </p:spPr>
      </p:pic>
      <p:sp>
        <p:nvSpPr>
          <p:cNvPr id="2" name="TextBox 1">
            <a:extLst>
              <a:ext uri="{FF2B5EF4-FFF2-40B4-BE49-F238E27FC236}">
                <a16:creationId xmlns:a16="http://schemas.microsoft.com/office/drawing/2014/main" id="{ADE4B06F-FC0B-D9B6-BB97-B1D02A021CB4}"/>
              </a:ext>
            </a:extLst>
          </p:cNvPr>
          <p:cNvSpPr txBox="1"/>
          <p:nvPr/>
        </p:nvSpPr>
        <p:spPr>
          <a:xfrm>
            <a:off x="4052406" y="735456"/>
            <a:ext cx="2156168" cy="1077218"/>
          </a:xfrm>
          <a:prstGeom prst="rect">
            <a:avLst/>
          </a:prstGeom>
          <a:noFill/>
        </p:spPr>
        <p:txBody>
          <a:bodyPr wrap="none" rtlCol="0">
            <a:spAutoFit/>
          </a:bodyPr>
          <a:lstStyle/>
          <a:p>
            <a:pPr algn="ctr"/>
            <a:r>
              <a:rPr lang="en-US" sz="3200" b="1" dirty="0"/>
              <a:t>Locks and </a:t>
            </a:r>
          </a:p>
          <a:p>
            <a:pPr algn="ctr"/>
            <a:r>
              <a:rPr lang="en-US" sz="3200" b="1" dirty="0"/>
              <a:t>Dam 15</a:t>
            </a:r>
          </a:p>
        </p:txBody>
      </p:sp>
      <p:sp>
        <p:nvSpPr>
          <p:cNvPr id="3" name="TextBox 2">
            <a:extLst>
              <a:ext uri="{FF2B5EF4-FFF2-40B4-BE49-F238E27FC236}">
                <a16:creationId xmlns:a16="http://schemas.microsoft.com/office/drawing/2014/main" id="{91792F22-5ECD-2528-B877-3C62A904A05C}"/>
              </a:ext>
            </a:extLst>
          </p:cNvPr>
          <p:cNvSpPr txBox="1"/>
          <p:nvPr/>
        </p:nvSpPr>
        <p:spPr>
          <a:xfrm>
            <a:off x="7313017" y="6097033"/>
            <a:ext cx="1414170" cy="369332"/>
          </a:xfrm>
          <a:prstGeom prst="rect">
            <a:avLst/>
          </a:prstGeom>
          <a:noFill/>
        </p:spPr>
        <p:txBody>
          <a:bodyPr wrap="none" rtlCol="0">
            <a:spAutoFit/>
          </a:bodyPr>
          <a:lstStyle/>
          <a:p>
            <a:r>
              <a:rPr lang="en-US" dirty="0"/>
              <a:t>June 2, 2025</a:t>
            </a:r>
          </a:p>
        </p:txBody>
      </p:sp>
      <p:pic>
        <p:nvPicPr>
          <p:cNvPr id="1026" name="Picture 2" descr="Newsroom: Press Kit - Federal Reserve Bank of Chicago">
            <a:extLst>
              <a:ext uri="{FF2B5EF4-FFF2-40B4-BE49-F238E27FC236}">
                <a16:creationId xmlns:a16="http://schemas.microsoft.com/office/drawing/2014/main" id="{A6C6A90D-BE82-281B-1CC2-FDD6313DEA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5062" y="272267"/>
            <a:ext cx="1886142" cy="1886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7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7B632-7A12-A03A-74AA-A2964FCF5C3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AEE5D90-40A0-90EE-F6DE-D5B1EB0B5B35}"/>
              </a:ext>
            </a:extLst>
          </p:cNvPr>
          <p:cNvSpPr txBox="1"/>
          <p:nvPr/>
        </p:nvSpPr>
        <p:spPr>
          <a:xfrm>
            <a:off x="4052406" y="735456"/>
            <a:ext cx="2156168" cy="1077218"/>
          </a:xfrm>
          <a:prstGeom prst="rect">
            <a:avLst/>
          </a:prstGeom>
          <a:noFill/>
        </p:spPr>
        <p:txBody>
          <a:bodyPr wrap="none" rtlCol="0">
            <a:spAutoFit/>
          </a:bodyPr>
          <a:lstStyle/>
          <a:p>
            <a:pPr algn="ctr"/>
            <a:r>
              <a:rPr lang="en-US" sz="3200" b="1" dirty="0"/>
              <a:t>Locks and </a:t>
            </a:r>
          </a:p>
          <a:p>
            <a:pPr algn="ctr"/>
            <a:r>
              <a:rPr lang="en-US" sz="3200" b="1" dirty="0"/>
              <a:t>Dam 15</a:t>
            </a:r>
          </a:p>
        </p:txBody>
      </p:sp>
      <p:sp>
        <p:nvSpPr>
          <p:cNvPr id="3" name="TextBox 2">
            <a:extLst>
              <a:ext uri="{FF2B5EF4-FFF2-40B4-BE49-F238E27FC236}">
                <a16:creationId xmlns:a16="http://schemas.microsoft.com/office/drawing/2014/main" id="{4F6B5671-51FA-4FDD-C8B5-25FFFF8955C8}"/>
              </a:ext>
            </a:extLst>
          </p:cNvPr>
          <p:cNvSpPr txBox="1"/>
          <p:nvPr/>
        </p:nvSpPr>
        <p:spPr>
          <a:xfrm>
            <a:off x="6972977" y="6054210"/>
            <a:ext cx="1537600" cy="369332"/>
          </a:xfrm>
          <a:prstGeom prst="rect">
            <a:avLst/>
          </a:prstGeom>
          <a:noFill/>
        </p:spPr>
        <p:txBody>
          <a:bodyPr wrap="none" rtlCol="0">
            <a:spAutoFit/>
          </a:bodyPr>
          <a:lstStyle/>
          <a:p>
            <a:r>
              <a:rPr lang="en-US" dirty="0"/>
              <a:t>June 26, 2025</a:t>
            </a:r>
          </a:p>
        </p:txBody>
      </p:sp>
      <p:pic>
        <p:nvPicPr>
          <p:cNvPr id="1026" name="Picture 2" descr="Newsroom: Press Kit - Federal Reserve Bank of Chicago">
            <a:extLst>
              <a:ext uri="{FF2B5EF4-FFF2-40B4-BE49-F238E27FC236}">
                <a16:creationId xmlns:a16="http://schemas.microsoft.com/office/drawing/2014/main" id="{4502BC6D-83D8-64BA-6E6F-1054D11E46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5062" y="272267"/>
            <a:ext cx="1886142" cy="188614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group of people standing next to each other&#10;&#10;AI-generated content may be incorrect.">
            <a:extLst>
              <a:ext uri="{FF2B5EF4-FFF2-40B4-BE49-F238E27FC236}">
                <a16:creationId xmlns:a16="http://schemas.microsoft.com/office/drawing/2014/main" id="{7156EA07-0FAF-1488-044D-0C0E085A6E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3423" y="38831"/>
            <a:ext cx="8020505" cy="6015379"/>
          </a:xfrm>
          <a:prstGeom prst="rect">
            <a:avLst/>
          </a:prstGeom>
        </p:spPr>
      </p:pic>
      <p:sp>
        <p:nvSpPr>
          <p:cNvPr id="9" name="TextBox 8">
            <a:extLst>
              <a:ext uri="{FF2B5EF4-FFF2-40B4-BE49-F238E27FC236}">
                <a16:creationId xmlns:a16="http://schemas.microsoft.com/office/drawing/2014/main" id="{AF335716-FB1E-2EEC-44EA-64399C8B3CF2}"/>
              </a:ext>
            </a:extLst>
          </p:cNvPr>
          <p:cNvSpPr txBox="1"/>
          <p:nvPr/>
        </p:nvSpPr>
        <p:spPr>
          <a:xfrm>
            <a:off x="4217366" y="178484"/>
            <a:ext cx="1760929" cy="646331"/>
          </a:xfrm>
          <a:prstGeom prst="rect">
            <a:avLst/>
          </a:prstGeom>
          <a:noFill/>
        </p:spPr>
        <p:txBody>
          <a:bodyPr wrap="square">
            <a:spAutoFit/>
          </a:bodyPr>
          <a:lstStyle/>
          <a:p>
            <a:pPr algn="ctr"/>
            <a:r>
              <a:rPr lang="en-US" sz="1800" b="1" dirty="0"/>
              <a:t>Locks and </a:t>
            </a:r>
          </a:p>
          <a:p>
            <a:pPr algn="ctr"/>
            <a:r>
              <a:rPr lang="en-US" sz="1800" b="1" dirty="0"/>
              <a:t>Dam 15</a:t>
            </a:r>
            <a:endParaRPr lang="en-US" dirty="0"/>
          </a:p>
        </p:txBody>
      </p:sp>
      <p:pic>
        <p:nvPicPr>
          <p:cNvPr id="13" name="Picture 12">
            <a:extLst>
              <a:ext uri="{FF2B5EF4-FFF2-40B4-BE49-F238E27FC236}">
                <a16:creationId xmlns:a16="http://schemas.microsoft.com/office/drawing/2014/main" id="{B1591EEB-4067-5DBB-E32C-E38FDF2A3E8C}"/>
              </a:ext>
            </a:extLst>
          </p:cNvPr>
          <p:cNvPicPr>
            <a:picLocks noChangeAspect="1"/>
          </p:cNvPicPr>
          <p:nvPr/>
        </p:nvPicPr>
        <p:blipFill>
          <a:blip r:embed="rId4"/>
          <a:stretch>
            <a:fillRect/>
          </a:stretch>
        </p:blipFill>
        <p:spPr>
          <a:xfrm>
            <a:off x="761147" y="178278"/>
            <a:ext cx="3245017" cy="577880"/>
          </a:xfrm>
          <a:prstGeom prst="rect">
            <a:avLst/>
          </a:prstGeom>
        </p:spPr>
      </p:pic>
    </p:spTree>
    <p:extLst>
      <p:ext uri="{BB962C8B-B14F-4D97-AF65-F5344CB8AC3E}">
        <p14:creationId xmlns:p14="http://schemas.microsoft.com/office/powerpoint/2010/main" val="1209955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1403A3D-CE18-3BDD-0DC2-E863D74A38E1}"/>
              </a:ext>
            </a:extLst>
          </p:cNvPr>
          <p:cNvGrpSpPr/>
          <p:nvPr/>
        </p:nvGrpSpPr>
        <p:grpSpPr>
          <a:xfrm>
            <a:off x="0" y="0"/>
            <a:ext cx="9144000" cy="6858000"/>
            <a:chOff x="0" y="0"/>
            <a:chExt cx="9144000" cy="6858000"/>
          </a:xfrm>
        </p:grpSpPr>
        <p:pic>
          <p:nvPicPr>
            <p:cNvPr id="5" name="Picture 4">
              <a:extLst>
                <a:ext uri="{FF2B5EF4-FFF2-40B4-BE49-F238E27FC236}">
                  <a16:creationId xmlns:a16="http://schemas.microsoft.com/office/drawing/2014/main" id="{6578FD6D-6598-2AC7-3613-0A692140493B}"/>
                </a:ext>
              </a:extLst>
            </p:cNvPr>
            <p:cNvPicPr>
              <a:picLocks noChangeAspect="1"/>
            </p:cNvPicPr>
            <p:nvPr/>
          </p:nvPicPr>
          <p:blipFill>
            <a:blip r:embed="rId2"/>
            <a:srcRect l="4542" r="23026"/>
            <a:stretch>
              <a:fillRect/>
            </a:stretch>
          </p:blipFill>
          <p:spPr>
            <a:xfrm>
              <a:off x="0" y="0"/>
              <a:ext cx="9144000" cy="6858000"/>
            </a:xfrm>
            <a:prstGeom prst="rect">
              <a:avLst/>
            </a:prstGeom>
          </p:spPr>
        </p:pic>
        <p:sp>
          <p:nvSpPr>
            <p:cNvPr id="6" name="Rectangle 5">
              <a:extLst>
                <a:ext uri="{FF2B5EF4-FFF2-40B4-BE49-F238E27FC236}">
                  <a16:creationId xmlns:a16="http://schemas.microsoft.com/office/drawing/2014/main" id="{34B9FCB2-CA8F-0574-A0C8-4A731318C9AB}"/>
                </a:ext>
              </a:extLst>
            </p:cNvPr>
            <p:cNvSpPr/>
            <p:nvPr/>
          </p:nvSpPr>
          <p:spPr>
            <a:xfrm>
              <a:off x="8898340" y="1733266"/>
              <a:ext cx="245660" cy="51247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AutoShape 2" descr="Colorful 2024 Year, Coloroful, 2024, Year PNG and Vector with ...">
            <a:extLst>
              <a:ext uri="{FF2B5EF4-FFF2-40B4-BE49-F238E27FC236}">
                <a16:creationId xmlns:a16="http://schemas.microsoft.com/office/drawing/2014/main" id="{B73514B7-EDEC-6C4E-5CA3-0FA53B1BA6E3}"/>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4" descr="Colorful 2024 Year, Coloroful, 2024, Year PNG and Vector with ...">
            <a:extLst>
              <a:ext uri="{FF2B5EF4-FFF2-40B4-BE49-F238E27FC236}">
                <a16:creationId xmlns:a16="http://schemas.microsoft.com/office/drawing/2014/main" id="{1EFBEFDE-43A0-4A5A-D0D6-C1BB72FA545D}"/>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a:extLst>
              <a:ext uri="{FF2B5EF4-FFF2-40B4-BE49-F238E27FC236}">
                <a16:creationId xmlns:a16="http://schemas.microsoft.com/office/drawing/2014/main" id="{1A28DD12-E2C3-70AF-E516-ACE5AC32AFD9}"/>
              </a:ext>
            </a:extLst>
          </p:cNvPr>
          <p:cNvPicPr>
            <a:picLocks noChangeAspect="1"/>
          </p:cNvPicPr>
          <p:nvPr/>
        </p:nvPicPr>
        <p:blipFill>
          <a:blip r:embed="rId3"/>
          <a:stretch>
            <a:fillRect/>
          </a:stretch>
        </p:blipFill>
        <p:spPr>
          <a:xfrm>
            <a:off x="3334034" y="4367282"/>
            <a:ext cx="2171131" cy="2171131"/>
          </a:xfrm>
          <a:prstGeom prst="rect">
            <a:avLst/>
          </a:prstGeom>
        </p:spPr>
      </p:pic>
    </p:spTree>
    <p:extLst>
      <p:ext uri="{BB962C8B-B14F-4D97-AF65-F5344CB8AC3E}">
        <p14:creationId xmlns:p14="http://schemas.microsoft.com/office/powerpoint/2010/main" val="3873277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29573-7A41-408A-45E9-AF33EAB81CD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7611A8-B5A0-5677-F3FF-32192D055B76}"/>
              </a:ext>
            </a:extLst>
          </p:cNvPr>
          <p:cNvPicPr>
            <a:picLocks noChangeAspect="1"/>
          </p:cNvPicPr>
          <p:nvPr/>
        </p:nvPicPr>
        <p:blipFill>
          <a:blip r:embed="rId2"/>
          <a:stretch>
            <a:fillRect/>
          </a:stretch>
        </p:blipFill>
        <p:spPr>
          <a:xfrm>
            <a:off x="0" y="154911"/>
            <a:ext cx="1766553" cy="1248364"/>
          </a:xfrm>
          <a:prstGeom prst="rect">
            <a:avLst/>
          </a:prstGeom>
        </p:spPr>
      </p:pic>
      <p:sp>
        <p:nvSpPr>
          <p:cNvPr id="7" name="TextBox 6">
            <a:extLst>
              <a:ext uri="{FF2B5EF4-FFF2-40B4-BE49-F238E27FC236}">
                <a16:creationId xmlns:a16="http://schemas.microsoft.com/office/drawing/2014/main" id="{C21B016A-0881-990F-378A-D97FA762CCCB}"/>
              </a:ext>
            </a:extLst>
          </p:cNvPr>
          <p:cNvSpPr txBox="1"/>
          <p:nvPr/>
        </p:nvSpPr>
        <p:spPr>
          <a:xfrm>
            <a:off x="1681493" y="242003"/>
            <a:ext cx="7025022" cy="800219"/>
          </a:xfrm>
          <a:prstGeom prst="rect">
            <a:avLst/>
          </a:prstGeom>
          <a:noFill/>
        </p:spPr>
        <p:txBody>
          <a:bodyPr wrap="square" rtlCol="0">
            <a:spAutoFit/>
          </a:bodyPr>
          <a:lstStyle/>
          <a:p>
            <a:pPr algn="ctr"/>
            <a:r>
              <a:rPr lang="en-US" sz="2800" b="1" dirty="0">
                <a:solidFill>
                  <a:srgbClr val="00B050"/>
                </a:solidFill>
              </a:rPr>
              <a:t>Cooper Island Chain Restoration Project</a:t>
            </a:r>
          </a:p>
          <a:p>
            <a:pPr algn="ctr"/>
            <a:r>
              <a:rPr lang="en-US" b="1" dirty="0">
                <a:solidFill>
                  <a:srgbClr val="00B050"/>
                </a:solidFill>
              </a:rPr>
              <a:t>IAPA-Lee County Conservation Board (LCCB) MOU signed </a:t>
            </a:r>
          </a:p>
        </p:txBody>
      </p:sp>
      <p:pic>
        <p:nvPicPr>
          <p:cNvPr id="3" name="Picture 2">
            <a:extLst>
              <a:ext uri="{FF2B5EF4-FFF2-40B4-BE49-F238E27FC236}">
                <a16:creationId xmlns:a16="http://schemas.microsoft.com/office/drawing/2014/main" id="{A6D3D37A-2199-B9DE-67C3-7FFEAED3A7B0}"/>
              </a:ext>
            </a:extLst>
          </p:cNvPr>
          <p:cNvPicPr>
            <a:picLocks noChangeAspect="1"/>
          </p:cNvPicPr>
          <p:nvPr/>
        </p:nvPicPr>
        <p:blipFill>
          <a:blip r:embed="rId3"/>
          <a:stretch>
            <a:fillRect/>
          </a:stretch>
        </p:blipFill>
        <p:spPr>
          <a:xfrm>
            <a:off x="252455" y="1383873"/>
            <a:ext cx="3914349" cy="3549725"/>
          </a:xfrm>
          <a:prstGeom prst="rect">
            <a:avLst/>
          </a:prstGeom>
        </p:spPr>
      </p:pic>
      <p:pic>
        <p:nvPicPr>
          <p:cNvPr id="5" name="Picture 4">
            <a:extLst>
              <a:ext uri="{FF2B5EF4-FFF2-40B4-BE49-F238E27FC236}">
                <a16:creationId xmlns:a16="http://schemas.microsoft.com/office/drawing/2014/main" id="{FC6057E8-388D-02F5-DBE8-083B6BF27FEB}"/>
              </a:ext>
            </a:extLst>
          </p:cNvPr>
          <p:cNvPicPr>
            <a:picLocks noChangeAspect="1"/>
          </p:cNvPicPr>
          <p:nvPr/>
        </p:nvPicPr>
        <p:blipFill>
          <a:blip r:embed="rId4"/>
          <a:stretch>
            <a:fillRect/>
          </a:stretch>
        </p:blipFill>
        <p:spPr>
          <a:xfrm>
            <a:off x="4419259" y="1406348"/>
            <a:ext cx="4372316" cy="3632682"/>
          </a:xfrm>
          <a:prstGeom prst="rect">
            <a:avLst/>
          </a:prstGeom>
        </p:spPr>
      </p:pic>
      <p:sp>
        <p:nvSpPr>
          <p:cNvPr id="9" name="TextBox 8">
            <a:extLst>
              <a:ext uri="{FF2B5EF4-FFF2-40B4-BE49-F238E27FC236}">
                <a16:creationId xmlns:a16="http://schemas.microsoft.com/office/drawing/2014/main" id="{8D57E6D2-925F-028A-B303-243CA7A8AB56}"/>
              </a:ext>
            </a:extLst>
          </p:cNvPr>
          <p:cNvSpPr txBox="1"/>
          <p:nvPr/>
        </p:nvSpPr>
        <p:spPr>
          <a:xfrm>
            <a:off x="164327" y="5117142"/>
            <a:ext cx="8815345" cy="1585947"/>
          </a:xfrm>
          <a:prstGeom prst="rect">
            <a:avLst/>
          </a:prstGeom>
          <a:noFill/>
        </p:spPr>
        <p:txBody>
          <a:bodyPr wrap="square">
            <a:spAutoFit/>
          </a:bodyPr>
          <a:lstStyle/>
          <a:p>
            <a:pPr marL="0" marR="0">
              <a:lnSpc>
                <a:spcPct val="107000"/>
              </a:lnSpc>
              <a:spcAft>
                <a:spcPts val="800"/>
              </a:spcAft>
              <a:buNone/>
              <a:tabLst>
                <a:tab pos="228600" algn="l"/>
              </a:tabLst>
            </a:pPr>
            <a:r>
              <a:rPr lang="en-US" sz="1000" u="sng" dirty="0">
                <a:solidFill>
                  <a:srgbClr val="0563C1"/>
                </a:solidFill>
                <a:effectLst/>
                <a:latin typeface="Calibri" panose="020F0502020204030204" pitchFamily="34" charset="0"/>
                <a:ea typeface="Aptos" panose="020B0004020202020204" pitchFamily="34" charset="0"/>
                <a:cs typeface="Calibri" panose="020F0502020204030204" pitchFamily="34" charset="0"/>
                <a:hlinkClick r:id="rId5"/>
              </a:rPr>
              <a:t>https://www.pencitycurrent.com/stories/corn-port-inks-deal-with-lcc,167056</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tabLst>
                <a:tab pos="228600" algn="l"/>
              </a:tabLst>
            </a:pPr>
            <a:r>
              <a:rPr lang="en-US" sz="1000" u="sng" dirty="0">
                <a:solidFill>
                  <a:srgbClr val="0563C1"/>
                </a:solidFill>
                <a:effectLst/>
                <a:latin typeface="Calibri" panose="020F0502020204030204" pitchFamily="34" charset="0"/>
                <a:ea typeface="Aptos" panose="020B0004020202020204" pitchFamily="34" charset="0"/>
                <a:cs typeface="Calibri" panose="020F0502020204030204" pitchFamily="34" charset="0"/>
                <a:hlinkClick r:id="rId6"/>
              </a:rPr>
              <a:t>https://www.mississippivalleypublishing.com/the_hawk_eye/island-restoration-partnership-made-official/article_d9c99743-1c63-4881-9fa5-4242215cee11.html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tabLst>
                <a:tab pos="228600" algn="l"/>
              </a:tabLst>
            </a:pPr>
            <a:r>
              <a:rPr lang="en-US" sz="1000" u="sng" dirty="0">
                <a:solidFill>
                  <a:srgbClr val="0563C1"/>
                </a:solidFill>
                <a:effectLst/>
                <a:latin typeface="Calibri" panose="020F0502020204030204" pitchFamily="34" charset="0"/>
                <a:ea typeface="Aptos" panose="020B0004020202020204" pitchFamily="34" charset="0"/>
                <a:cs typeface="Calibri" panose="020F0502020204030204" pitchFamily="34" charset="0"/>
                <a:hlinkClick r:id="rId7"/>
              </a:rPr>
              <a:t>https://www.wgem.com/2026/04/30/restoration-efforts-cooper-island-continue/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tabLst>
                <a:tab pos="228600" algn="l"/>
              </a:tabLst>
            </a:pPr>
            <a:r>
              <a:rPr lang="en-US" sz="1000" u="sng" dirty="0">
                <a:solidFill>
                  <a:srgbClr val="0563C1"/>
                </a:solidFill>
                <a:effectLst/>
                <a:latin typeface="Calibri" panose="020F0502020204030204" pitchFamily="34" charset="0"/>
                <a:ea typeface="Aptos" panose="020B0004020202020204" pitchFamily="34" charset="0"/>
                <a:cs typeface="Calibri" panose="020F0502020204030204" pitchFamily="34" charset="0"/>
                <a:hlinkClick r:id="rId8"/>
              </a:rPr>
              <a:t>https://www.mississippivalleypublishing.com/daily_gate/island-restoration-partnership-made-official/article_ac2462fd-ec95-430f-b5e3-717386dee975.html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tabLst>
                <a:tab pos="228600" algn="l"/>
              </a:tabLst>
            </a:pPr>
            <a:r>
              <a:rPr lang="en-US" sz="1000" u="sng" dirty="0">
                <a:solidFill>
                  <a:srgbClr val="0563C1"/>
                </a:solidFill>
                <a:effectLst/>
                <a:latin typeface="Calibri" panose="020F0502020204030204" pitchFamily="34" charset="0"/>
                <a:ea typeface="Aptos" panose="020B0004020202020204" pitchFamily="34" charset="0"/>
                <a:cs typeface="Calibri" panose="020F0502020204030204" pitchFamily="34" charset="0"/>
                <a:hlinkClick r:id="rId9"/>
              </a:rPr>
              <a:t>https://www.mississippivalleypublishing.com/daily_democrat/island-restoration-partnership-made-official/article_5716c807-a954-411f-9734-1204f10677c7.html</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Aft>
                <a:spcPts val="800"/>
              </a:spcAft>
              <a:buNone/>
              <a:tabLst>
                <a:tab pos="228600" algn="l"/>
              </a:tabLst>
            </a:pPr>
            <a:r>
              <a:rPr lang="en-US" sz="1000" u="sng" dirty="0">
                <a:solidFill>
                  <a:srgbClr val="0563C1"/>
                </a:solidFill>
                <a:effectLst/>
                <a:latin typeface="Calibri" panose="020F0502020204030204" pitchFamily="34" charset="0"/>
                <a:ea typeface="Aptos" panose="020B0004020202020204" pitchFamily="34" charset="0"/>
                <a:cs typeface="Calibri" panose="020F0502020204030204" pitchFamily="34" charset="0"/>
                <a:hlinkClick r:id="rId10"/>
              </a:rPr>
              <a:t>https://kilj.com/41-acre-island-restoration-project-moves-closer-with-new-funding-backing/</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8062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37D5B-28BE-A467-5A6A-43AD64C6F63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842ACA6-017C-DEF4-AAD6-8E779D02F720}"/>
              </a:ext>
            </a:extLst>
          </p:cNvPr>
          <p:cNvPicPr>
            <a:picLocks noChangeAspect="1"/>
          </p:cNvPicPr>
          <p:nvPr/>
        </p:nvPicPr>
        <p:blipFill>
          <a:blip r:embed="rId3"/>
          <a:stretch>
            <a:fillRect/>
          </a:stretch>
        </p:blipFill>
        <p:spPr>
          <a:xfrm>
            <a:off x="6573681" y="4280075"/>
            <a:ext cx="1766553" cy="1248364"/>
          </a:xfrm>
          <a:prstGeom prst="rect">
            <a:avLst/>
          </a:prstGeom>
        </p:spPr>
      </p:pic>
      <p:sp>
        <p:nvSpPr>
          <p:cNvPr id="7" name="TextBox 6">
            <a:extLst>
              <a:ext uri="{FF2B5EF4-FFF2-40B4-BE49-F238E27FC236}">
                <a16:creationId xmlns:a16="http://schemas.microsoft.com/office/drawing/2014/main" id="{E97296DB-A46A-A3CF-23B2-1FBA9B4D7148}"/>
              </a:ext>
            </a:extLst>
          </p:cNvPr>
          <p:cNvSpPr txBox="1"/>
          <p:nvPr/>
        </p:nvSpPr>
        <p:spPr>
          <a:xfrm>
            <a:off x="0" y="30777"/>
            <a:ext cx="8620125" cy="1508105"/>
          </a:xfrm>
          <a:prstGeom prst="rect">
            <a:avLst/>
          </a:prstGeom>
          <a:noFill/>
        </p:spPr>
        <p:txBody>
          <a:bodyPr wrap="square" rtlCol="0">
            <a:spAutoFit/>
          </a:bodyPr>
          <a:lstStyle/>
          <a:p>
            <a:pPr algn="ctr"/>
            <a:r>
              <a:rPr lang="en-US" sz="3600" b="1" dirty="0">
                <a:solidFill>
                  <a:schemeClr val="tx2">
                    <a:lumMod val="75000"/>
                    <a:lumOff val="25000"/>
                  </a:schemeClr>
                </a:solidFill>
              </a:rPr>
              <a:t>Cooper Island Chain Restoration Project Lee County, IA ( Pool 19)</a:t>
            </a:r>
          </a:p>
          <a:p>
            <a:pPr algn="ctr"/>
            <a:r>
              <a:rPr lang="en-US" sz="2000" b="1" dirty="0">
                <a:solidFill>
                  <a:schemeClr val="tx2">
                    <a:lumMod val="50000"/>
                    <a:lumOff val="50000"/>
                  </a:schemeClr>
                </a:solidFill>
              </a:rPr>
              <a:t>Upper Mississippi River ( RM 375-381)</a:t>
            </a:r>
            <a:endParaRPr lang="en-US" sz="3600" b="1" dirty="0">
              <a:solidFill>
                <a:srgbClr val="00B050"/>
              </a:solidFill>
            </a:endParaRPr>
          </a:p>
        </p:txBody>
      </p:sp>
      <p:pic>
        <p:nvPicPr>
          <p:cNvPr id="12" name="Picture 11">
            <a:extLst>
              <a:ext uri="{FF2B5EF4-FFF2-40B4-BE49-F238E27FC236}">
                <a16:creationId xmlns:a16="http://schemas.microsoft.com/office/drawing/2014/main" id="{E10DE53F-ACFB-042B-1EB8-4165FFFCF80C}"/>
              </a:ext>
            </a:extLst>
          </p:cNvPr>
          <p:cNvPicPr>
            <a:picLocks noChangeAspect="1"/>
          </p:cNvPicPr>
          <p:nvPr/>
        </p:nvPicPr>
        <p:blipFill>
          <a:blip r:embed="rId4"/>
          <a:stretch>
            <a:fillRect/>
          </a:stretch>
        </p:blipFill>
        <p:spPr>
          <a:xfrm>
            <a:off x="489371" y="1611634"/>
            <a:ext cx="3573356" cy="4744238"/>
          </a:xfrm>
          <a:prstGeom prst="rect">
            <a:avLst/>
          </a:prstGeom>
        </p:spPr>
      </p:pic>
      <p:pic>
        <p:nvPicPr>
          <p:cNvPr id="3" name="Picture 2">
            <a:extLst>
              <a:ext uri="{FF2B5EF4-FFF2-40B4-BE49-F238E27FC236}">
                <a16:creationId xmlns:a16="http://schemas.microsoft.com/office/drawing/2014/main" id="{C5E8F69C-EBDC-0303-C664-1573B4BB5E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5466" y="3983753"/>
            <a:ext cx="1704985" cy="1704985"/>
          </a:xfrm>
          <a:prstGeom prst="rect">
            <a:avLst/>
          </a:prstGeom>
        </p:spPr>
      </p:pic>
      <p:sp>
        <p:nvSpPr>
          <p:cNvPr id="5" name="TextBox 4">
            <a:extLst>
              <a:ext uri="{FF2B5EF4-FFF2-40B4-BE49-F238E27FC236}">
                <a16:creationId xmlns:a16="http://schemas.microsoft.com/office/drawing/2014/main" id="{B5D7859F-5C74-B9B1-D849-E504DEAEB4F2}"/>
              </a:ext>
            </a:extLst>
          </p:cNvPr>
          <p:cNvSpPr txBox="1"/>
          <p:nvPr/>
        </p:nvSpPr>
        <p:spPr>
          <a:xfrm>
            <a:off x="4246267" y="5547399"/>
            <a:ext cx="2616624" cy="984885"/>
          </a:xfrm>
          <a:prstGeom prst="rect">
            <a:avLst/>
          </a:prstGeom>
          <a:noFill/>
        </p:spPr>
        <p:txBody>
          <a:bodyPr wrap="square">
            <a:spAutoFit/>
          </a:bodyPr>
          <a:lstStyle/>
          <a:p>
            <a:r>
              <a:rPr lang="en-US" sz="1600" dirty="0"/>
              <a:t>Heather Huebner</a:t>
            </a:r>
          </a:p>
          <a:p>
            <a:r>
              <a:rPr lang="en-US" sz="1400" dirty="0"/>
              <a:t>Director </a:t>
            </a:r>
          </a:p>
          <a:p>
            <a:r>
              <a:rPr lang="en-US" sz="1400" dirty="0"/>
              <a:t>Lee County Conservation</a:t>
            </a:r>
          </a:p>
          <a:p>
            <a:r>
              <a:rPr lang="en-US" sz="1200" dirty="0"/>
              <a:t>hhuebner@leecountyiowa.gov</a:t>
            </a:r>
          </a:p>
        </p:txBody>
      </p:sp>
      <p:sp>
        <p:nvSpPr>
          <p:cNvPr id="9" name="TextBox 8">
            <a:extLst>
              <a:ext uri="{FF2B5EF4-FFF2-40B4-BE49-F238E27FC236}">
                <a16:creationId xmlns:a16="http://schemas.microsoft.com/office/drawing/2014/main" id="{6DC18428-C270-13D3-7A9C-0207A31E7120}"/>
              </a:ext>
            </a:extLst>
          </p:cNvPr>
          <p:cNvSpPr txBox="1"/>
          <p:nvPr/>
        </p:nvSpPr>
        <p:spPr>
          <a:xfrm>
            <a:off x="6631735" y="5547399"/>
            <a:ext cx="2773135" cy="1384995"/>
          </a:xfrm>
          <a:prstGeom prst="rect">
            <a:avLst/>
          </a:prstGeom>
          <a:noFill/>
        </p:spPr>
        <p:txBody>
          <a:bodyPr wrap="square">
            <a:spAutoFit/>
          </a:bodyPr>
          <a:lstStyle/>
          <a:p>
            <a:r>
              <a:rPr lang="en-US" sz="1600" dirty="0"/>
              <a:t>Dr. Anshu Singh</a:t>
            </a:r>
          </a:p>
          <a:p>
            <a:r>
              <a:rPr lang="en-US" sz="1400" dirty="0"/>
              <a:t>Executive Director, IAPA</a:t>
            </a:r>
          </a:p>
          <a:p>
            <a:r>
              <a:rPr lang="en-US" sz="1200" dirty="0"/>
              <a:t>Director of Sustainability, Corn Belt Ports</a:t>
            </a:r>
          </a:p>
          <a:p>
            <a:r>
              <a:rPr lang="en-US" sz="1200" dirty="0"/>
              <a:t>anshu.singh@cornbeltports.com</a:t>
            </a:r>
          </a:p>
          <a:p>
            <a:endParaRPr lang="en-US" dirty="0"/>
          </a:p>
        </p:txBody>
      </p:sp>
      <p:pic>
        <p:nvPicPr>
          <p:cNvPr id="4" name="Picture 3">
            <a:extLst>
              <a:ext uri="{FF2B5EF4-FFF2-40B4-BE49-F238E27FC236}">
                <a16:creationId xmlns:a16="http://schemas.microsoft.com/office/drawing/2014/main" id="{55BE6FFD-956B-A2AF-F417-C8A7BFF792B5}"/>
              </a:ext>
            </a:extLst>
          </p:cNvPr>
          <p:cNvPicPr>
            <a:picLocks noChangeAspect="1"/>
          </p:cNvPicPr>
          <p:nvPr/>
        </p:nvPicPr>
        <p:blipFill>
          <a:blip r:embed="rId6"/>
          <a:stretch>
            <a:fillRect/>
          </a:stretch>
        </p:blipFill>
        <p:spPr>
          <a:xfrm>
            <a:off x="5510490" y="1699526"/>
            <a:ext cx="1685612" cy="1139568"/>
          </a:xfrm>
          <a:prstGeom prst="rect">
            <a:avLst/>
          </a:prstGeom>
        </p:spPr>
      </p:pic>
      <p:sp>
        <p:nvSpPr>
          <p:cNvPr id="8" name="TextBox 7">
            <a:extLst>
              <a:ext uri="{FF2B5EF4-FFF2-40B4-BE49-F238E27FC236}">
                <a16:creationId xmlns:a16="http://schemas.microsoft.com/office/drawing/2014/main" id="{0B80F457-97EA-4334-9939-5E6FE2E38414}"/>
              </a:ext>
            </a:extLst>
          </p:cNvPr>
          <p:cNvSpPr txBox="1"/>
          <p:nvPr/>
        </p:nvSpPr>
        <p:spPr>
          <a:xfrm>
            <a:off x="4727158" y="2776249"/>
            <a:ext cx="3128120" cy="1200329"/>
          </a:xfrm>
          <a:prstGeom prst="rect">
            <a:avLst/>
          </a:prstGeom>
          <a:noFill/>
        </p:spPr>
        <p:txBody>
          <a:bodyPr wrap="square">
            <a:spAutoFit/>
          </a:bodyPr>
          <a:lstStyle/>
          <a:p>
            <a:pPr algn="ctr"/>
            <a:r>
              <a:rPr lang="en-US" sz="1600" dirty="0"/>
              <a:t>Jim Homann</a:t>
            </a:r>
          </a:p>
          <a:p>
            <a:pPr algn="ctr"/>
            <a:r>
              <a:rPr lang="en-US" sz="1400" dirty="0"/>
              <a:t>Program Manager</a:t>
            </a:r>
          </a:p>
          <a:p>
            <a:pPr algn="ctr"/>
            <a:r>
              <a:rPr lang="en-US" sz="1400" dirty="0"/>
              <a:t>U. S. Army Corps of Engineers</a:t>
            </a:r>
          </a:p>
          <a:p>
            <a:pPr algn="ctr"/>
            <a:r>
              <a:rPr lang="en-US" sz="1400" dirty="0"/>
              <a:t>Rock Island District</a:t>
            </a:r>
          </a:p>
          <a:p>
            <a:pPr algn="ctr"/>
            <a:r>
              <a:rPr lang="en-US" sz="1400" dirty="0"/>
              <a:t>James.D.Homann@usace.army.mil</a:t>
            </a:r>
          </a:p>
        </p:txBody>
      </p:sp>
    </p:spTree>
    <p:extLst>
      <p:ext uri="{BB962C8B-B14F-4D97-AF65-F5344CB8AC3E}">
        <p14:creationId xmlns:p14="http://schemas.microsoft.com/office/powerpoint/2010/main" val="3860840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AC07E-441F-2820-E1FA-622283517F8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ABFCA222-05BD-D880-931A-8C9C15A2D83B}"/>
              </a:ext>
            </a:extLst>
          </p:cNvPr>
          <p:cNvPicPr>
            <a:picLocks noChangeAspect="1"/>
          </p:cNvPicPr>
          <p:nvPr/>
        </p:nvPicPr>
        <p:blipFill>
          <a:blip r:embed="rId3"/>
          <a:stretch>
            <a:fillRect/>
          </a:stretch>
        </p:blipFill>
        <p:spPr>
          <a:xfrm>
            <a:off x="110306" y="302514"/>
            <a:ext cx="1451702" cy="1025869"/>
          </a:xfrm>
          <a:prstGeom prst="rect">
            <a:avLst/>
          </a:prstGeom>
        </p:spPr>
      </p:pic>
      <p:pic>
        <p:nvPicPr>
          <p:cNvPr id="3" name="Picture 2">
            <a:extLst>
              <a:ext uri="{FF2B5EF4-FFF2-40B4-BE49-F238E27FC236}">
                <a16:creationId xmlns:a16="http://schemas.microsoft.com/office/drawing/2014/main" id="{A0D46021-5E16-06D8-0387-D3F8612BD96C}"/>
              </a:ext>
            </a:extLst>
          </p:cNvPr>
          <p:cNvPicPr>
            <a:picLocks noChangeAspect="1"/>
          </p:cNvPicPr>
          <p:nvPr/>
        </p:nvPicPr>
        <p:blipFill>
          <a:blip r:embed="rId4"/>
          <a:stretch>
            <a:fillRect/>
          </a:stretch>
        </p:blipFill>
        <p:spPr>
          <a:xfrm>
            <a:off x="4503172" y="1593630"/>
            <a:ext cx="3963260" cy="2222573"/>
          </a:xfrm>
          <a:prstGeom prst="rect">
            <a:avLst/>
          </a:prstGeom>
        </p:spPr>
      </p:pic>
      <p:sp>
        <p:nvSpPr>
          <p:cNvPr id="5" name="TextBox 4">
            <a:extLst>
              <a:ext uri="{FF2B5EF4-FFF2-40B4-BE49-F238E27FC236}">
                <a16:creationId xmlns:a16="http://schemas.microsoft.com/office/drawing/2014/main" id="{C858AA0D-36B2-3B54-6449-ACE911F2297D}"/>
              </a:ext>
            </a:extLst>
          </p:cNvPr>
          <p:cNvSpPr txBox="1"/>
          <p:nvPr/>
        </p:nvSpPr>
        <p:spPr>
          <a:xfrm>
            <a:off x="1724025" y="251165"/>
            <a:ext cx="5695950" cy="1077218"/>
          </a:xfrm>
          <a:prstGeom prst="rect">
            <a:avLst/>
          </a:prstGeom>
          <a:noFill/>
        </p:spPr>
        <p:txBody>
          <a:bodyPr wrap="square">
            <a:spAutoFit/>
          </a:bodyPr>
          <a:lstStyle/>
          <a:p>
            <a:pPr algn="ctr"/>
            <a:r>
              <a:rPr lang="en-US" sz="3200" b="1" dirty="0">
                <a:solidFill>
                  <a:schemeClr val="tx2">
                    <a:lumMod val="75000"/>
                    <a:lumOff val="25000"/>
                  </a:schemeClr>
                </a:solidFill>
              </a:rPr>
              <a:t>Cooper Island Chain Restoration Project (Pool19)</a:t>
            </a:r>
            <a:endParaRPr lang="en-US" sz="3200" dirty="0"/>
          </a:p>
        </p:txBody>
      </p:sp>
      <p:pic>
        <p:nvPicPr>
          <p:cNvPr id="6" name="Picture 5">
            <a:extLst>
              <a:ext uri="{FF2B5EF4-FFF2-40B4-BE49-F238E27FC236}">
                <a16:creationId xmlns:a16="http://schemas.microsoft.com/office/drawing/2014/main" id="{7B1F83DB-72A5-4762-3C46-B6DACB587D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33519" y="115362"/>
            <a:ext cx="1400175" cy="1400175"/>
          </a:xfrm>
          <a:prstGeom prst="rect">
            <a:avLst/>
          </a:prstGeom>
        </p:spPr>
      </p:pic>
      <p:sp>
        <p:nvSpPr>
          <p:cNvPr id="10" name="TextBox 9">
            <a:extLst>
              <a:ext uri="{FF2B5EF4-FFF2-40B4-BE49-F238E27FC236}">
                <a16:creationId xmlns:a16="http://schemas.microsoft.com/office/drawing/2014/main" id="{65465A1F-AB86-D5A8-AE54-1CF841071B10}"/>
              </a:ext>
            </a:extLst>
          </p:cNvPr>
          <p:cNvSpPr txBox="1"/>
          <p:nvPr/>
        </p:nvSpPr>
        <p:spPr>
          <a:xfrm>
            <a:off x="110306" y="1714235"/>
            <a:ext cx="4100912" cy="1477328"/>
          </a:xfrm>
          <a:prstGeom prst="rect">
            <a:avLst/>
          </a:prstGeom>
          <a:noFill/>
        </p:spPr>
        <p:txBody>
          <a:bodyPr wrap="square">
            <a:spAutoFit/>
          </a:bodyPr>
          <a:lstStyle/>
          <a:p>
            <a:pPr marL="457200" indent="-457200">
              <a:buFont typeface="Arial" panose="020B0604020202020204" pitchFamily="34" charset="0"/>
              <a:buChar char="•"/>
            </a:pPr>
            <a:r>
              <a:rPr lang="en-US" dirty="0"/>
              <a:t>One of the 29 impounded pools on the Upper Mississippi River</a:t>
            </a:r>
          </a:p>
          <a:p>
            <a:pPr marL="457200" indent="-457200">
              <a:buFont typeface="Arial" panose="020B0604020202020204" pitchFamily="34" charset="0"/>
              <a:buChar char="•"/>
            </a:pPr>
            <a:r>
              <a:rPr lang="en-US" dirty="0"/>
              <a:t>Over 100 years of impoundment has caused ecological erosion</a:t>
            </a:r>
          </a:p>
          <a:p>
            <a:r>
              <a:rPr lang="en-US" dirty="0"/>
              <a:t> </a:t>
            </a:r>
          </a:p>
        </p:txBody>
      </p:sp>
      <p:sp>
        <p:nvSpPr>
          <p:cNvPr id="15" name="TextBox 14">
            <a:extLst>
              <a:ext uri="{FF2B5EF4-FFF2-40B4-BE49-F238E27FC236}">
                <a16:creationId xmlns:a16="http://schemas.microsoft.com/office/drawing/2014/main" id="{3FB0999D-80CF-E0D6-F8A5-999013949D4C}"/>
              </a:ext>
            </a:extLst>
          </p:cNvPr>
          <p:cNvSpPr txBox="1"/>
          <p:nvPr/>
        </p:nvSpPr>
        <p:spPr>
          <a:xfrm>
            <a:off x="449487" y="3191563"/>
            <a:ext cx="3756015" cy="3139321"/>
          </a:xfrm>
          <a:prstGeom prst="rect">
            <a:avLst/>
          </a:prstGeom>
          <a:noFill/>
        </p:spPr>
        <p:txBody>
          <a:bodyPr wrap="square">
            <a:spAutoFit/>
          </a:bodyPr>
          <a:lstStyle/>
          <a:p>
            <a:r>
              <a:rPr lang="en-US" b="1" dirty="0"/>
              <a:t>Over time:</a:t>
            </a:r>
            <a:endParaRPr lang="en-US" dirty="0"/>
          </a:p>
          <a:p>
            <a:pPr marL="285750" indent="-285750">
              <a:buFont typeface="Arial" panose="020B0604020202020204" pitchFamily="34" charset="0"/>
              <a:buChar char="•"/>
            </a:pPr>
            <a:r>
              <a:rPr lang="en-US" dirty="0"/>
              <a:t>Islands have eroded and disappeared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Sediment has filled backwaters and side channels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Water quality has declined</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Native plants and wildlife have struggled to survive</a:t>
            </a:r>
          </a:p>
        </p:txBody>
      </p:sp>
      <p:pic>
        <p:nvPicPr>
          <p:cNvPr id="16" name="Picture 15">
            <a:extLst>
              <a:ext uri="{FF2B5EF4-FFF2-40B4-BE49-F238E27FC236}">
                <a16:creationId xmlns:a16="http://schemas.microsoft.com/office/drawing/2014/main" id="{B20B956D-65F9-FED4-E635-32897D51F7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03172" y="3894521"/>
            <a:ext cx="3893575" cy="2739698"/>
          </a:xfrm>
          <a:prstGeom prst="rect">
            <a:avLst/>
          </a:prstGeom>
        </p:spPr>
      </p:pic>
    </p:spTree>
    <p:extLst>
      <p:ext uri="{BB962C8B-B14F-4D97-AF65-F5344CB8AC3E}">
        <p14:creationId xmlns:p14="http://schemas.microsoft.com/office/powerpoint/2010/main" val="4071965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1DB4B-9EBF-33C7-59B4-494EC843413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88BCB1AD-35DF-EF2F-9913-E5ED47C7D39D}"/>
              </a:ext>
            </a:extLst>
          </p:cNvPr>
          <p:cNvPicPr>
            <a:picLocks noChangeAspect="1"/>
          </p:cNvPicPr>
          <p:nvPr/>
        </p:nvPicPr>
        <p:blipFill>
          <a:blip r:embed="rId3"/>
          <a:stretch>
            <a:fillRect/>
          </a:stretch>
        </p:blipFill>
        <p:spPr>
          <a:xfrm>
            <a:off x="110306" y="289822"/>
            <a:ext cx="1451702" cy="1025869"/>
          </a:xfrm>
          <a:prstGeom prst="rect">
            <a:avLst/>
          </a:prstGeom>
        </p:spPr>
      </p:pic>
      <p:sp>
        <p:nvSpPr>
          <p:cNvPr id="5" name="TextBox 4">
            <a:extLst>
              <a:ext uri="{FF2B5EF4-FFF2-40B4-BE49-F238E27FC236}">
                <a16:creationId xmlns:a16="http://schemas.microsoft.com/office/drawing/2014/main" id="{0C05D173-400C-DC4D-D03C-DDD753AEEA1B}"/>
              </a:ext>
            </a:extLst>
          </p:cNvPr>
          <p:cNvSpPr txBox="1"/>
          <p:nvPr/>
        </p:nvSpPr>
        <p:spPr>
          <a:xfrm>
            <a:off x="1624011" y="157013"/>
            <a:ext cx="5895975" cy="1200329"/>
          </a:xfrm>
          <a:prstGeom prst="rect">
            <a:avLst/>
          </a:prstGeom>
          <a:noFill/>
        </p:spPr>
        <p:txBody>
          <a:bodyPr wrap="square">
            <a:spAutoFit/>
          </a:bodyPr>
          <a:lstStyle/>
          <a:p>
            <a:pPr algn="ctr"/>
            <a:r>
              <a:rPr lang="en-US" sz="3600" b="1" dirty="0">
                <a:solidFill>
                  <a:schemeClr val="tx2">
                    <a:lumMod val="75000"/>
                    <a:lumOff val="25000"/>
                  </a:schemeClr>
                </a:solidFill>
              </a:rPr>
              <a:t>Cooper Island Chain </a:t>
            </a:r>
          </a:p>
          <a:p>
            <a:pPr algn="ctr"/>
            <a:r>
              <a:rPr lang="en-US" sz="3600" b="1" dirty="0">
                <a:solidFill>
                  <a:schemeClr val="tx2">
                    <a:lumMod val="75000"/>
                    <a:lumOff val="25000"/>
                  </a:schemeClr>
                </a:solidFill>
              </a:rPr>
              <a:t>Critical Migratory Pathway </a:t>
            </a:r>
            <a:endParaRPr lang="en-US" sz="3600" dirty="0"/>
          </a:p>
        </p:txBody>
      </p:sp>
      <p:pic>
        <p:nvPicPr>
          <p:cNvPr id="6" name="Picture 5">
            <a:extLst>
              <a:ext uri="{FF2B5EF4-FFF2-40B4-BE49-F238E27FC236}">
                <a16:creationId xmlns:a16="http://schemas.microsoft.com/office/drawing/2014/main" id="{47EB5066-17F7-7192-553D-8714AAD827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3519" y="115362"/>
            <a:ext cx="1400175" cy="1400175"/>
          </a:xfrm>
          <a:prstGeom prst="rect">
            <a:avLst/>
          </a:prstGeom>
        </p:spPr>
      </p:pic>
      <p:pic>
        <p:nvPicPr>
          <p:cNvPr id="2" name="Picture 1">
            <a:extLst>
              <a:ext uri="{FF2B5EF4-FFF2-40B4-BE49-F238E27FC236}">
                <a16:creationId xmlns:a16="http://schemas.microsoft.com/office/drawing/2014/main" id="{CAA06D3C-85AC-CD64-BFCA-E9A64FDBB67A}"/>
              </a:ext>
            </a:extLst>
          </p:cNvPr>
          <p:cNvPicPr>
            <a:picLocks noChangeAspect="1"/>
          </p:cNvPicPr>
          <p:nvPr/>
        </p:nvPicPr>
        <p:blipFill>
          <a:blip r:embed="rId5"/>
          <a:stretch>
            <a:fillRect/>
          </a:stretch>
        </p:blipFill>
        <p:spPr>
          <a:xfrm>
            <a:off x="4437901" y="1831155"/>
            <a:ext cx="4351384" cy="4351384"/>
          </a:xfrm>
          <a:prstGeom prst="rect">
            <a:avLst/>
          </a:prstGeom>
        </p:spPr>
      </p:pic>
      <p:sp>
        <p:nvSpPr>
          <p:cNvPr id="7" name="TextBox 6">
            <a:extLst>
              <a:ext uri="{FF2B5EF4-FFF2-40B4-BE49-F238E27FC236}">
                <a16:creationId xmlns:a16="http://schemas.microsoft.com/office/drawing/2014/main" id="{842A5123-7FD5-1DD6-80EF-1C162A90DB7F}"/>
              </a:ext>
            </a:extLst>
          </p:cNvPr>
          <p:cNvSpPr txBox="1"/>
          <p:nvPr/>
        </p:nvSpPr>
        <p:spPr>
          <a:xfrm>
            <a:off x="354714" y="2084338"/>
            <a:ext cx="4217285" cy="3416320"/>
          </a:xfrm>
          <a:prstGeom prst="rect">
            <a:avLst/>
          </a:prstGeom>
          <a:noFill/>
        </p:spPr>
        <p:txBody>
          <a:bodyPr wrap="square">
            <a:spAutoFit/>
          </a:bodyPr>
          <a:lstStyle/>
          <a:p>
            <a:r>
              <a:rPr lang="en-US" dirty="0">
                <a:solidFill>
                  <a:srgbClr val="231F20"/>
                </a:solidFill>
                <a:latin typeface="Barlow" panose="00000500000000000000" pitchFamily="2" charset="0"/>
              </a:rPr>
              <a:t>C</a:t>
            </a:r>
            <a:r>
              <a:rPr lang="en-US" sz="1800" b="0" i="0" u="none" strike="noStrike" baseline="0" dirty="0">
                <a:solidFill>
                  <a:srgbClr val="231F20"/>
                </a:solidFill>
                <a:latin typeface="Barlow" panose="00000500000000000000" pitchFamily="2" charset="0"/>
              </a:rPr>
              <a:t>ontinentally significant mid-migration resting and feeding area for diving ducks. </a:t>
            </a:r>
          </a:p>
          <a:p>
            <a:endParaRPr lang="en-US" dirty="0">
              <a:solidFill>
                <a:srgbClr val="231F20"/>
              </a:solidFill>
              <a:latin typeface="Barlow" panose="00000500000000000000" pitchFamily="2" charset="0"/>
            </a:endParaRPr>
          </a:p>
          <a:p>
            <a:r>
              <a:rPr lang="en-US" sz="1800" b="0" i="0" u="none" strike="noStrike" baseline="0" dirty="0">
                <a:solidFill>
                  <a:srgbClr val="231F20"/>
                </a:solidFill>
                <a:latin typeface="Barlow" panose="00000500000000000000" pitchFamily="2" charset="0"/>
              </a:rPr>
              <a:t>Aerial surveys conducted over 75 years show a declining population of diving ducks</a:t>
            </a:r>
            <a:r>
              <a:rPr lang="en-US" dirty="0">
                <a:solidFill>
                  <a:srgbClr val="231F20"/>
                </a:solidFill>
                <a:latin typeface="Barlow" panose="00000500000000000000" pitchFamily="2" charset="0"/>
              </a:rPr>
              <a:t>.</a:t>
            </a:r>
          </a:p>
          <a:p>
            <a:endParaRPr lang="en-US" dirty="0">
              <a:solidFill>
                <a:srgbClr val="231F20"/>
              </a:solidFill>
              <a:latin typeface="Barlow" panose="00000500000000000000" pitchFamily="2" charset="0"/>
            </a:endParaRPr>
          </a:p>
          <a:p>
            <a:r>
              <a:rPr lang="en-US" sz="1800" b="0" i="0" u="none" strike="noStrike" baseline="0" dirty="0">
                <a:solidFill>
                  <a:srgbClr val="231F20"/>
                </a:solidFill>
                <a:latin typeface="Barlow" panose="00000500000000000000" pitchFamily="2" charset="0"/>
              </a:rPr>
              <a:t>Restoring suitable habitat is critical to maintaining this important migratory flyway and protecting fish and other species. </a:t>
            </a:r>
            <a:endParaRPr lang="en-US" dirty="0"/>
          </a:p>
        </p:txBody>
      </p:sp>
    </p:spTree>
    <p:extLst>
      <p:ext uri="{BB962C8B-B14F-4D97-AF65-F5344CB8AC3E}">
        <p14:creationId xmlns:p14="http://schemas.microsoft.com/office/powerpoint/2010/main" val="661250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39A86-2EA5-2371-C08B-C9FF4769651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7BEFD34-D761-78B8-68B4-C55AC7E7DB6D}"/>
              </a:ext>
            </a:extLst>
          </p:cNvPr>
          <p:cNvPicPr>
            <a:picLocks noChangeAspect="1"/>
          </p:cNvPicPr>
          <p:nvPr/>
        </p:nvPicPr>
        <p:blipFill>
          <a:blip r:embed="rId3"/>
          <a:stretch>
            <a:fillRect/>
          </a:stretch>
        </p:blipFill>
        <p:spPr>
          <a:xfrm>
            <a:off x="58779" y="323650"/>
            <a:ext cx="1451702" cy="1025869"/>
          </a:xfrm>
          <a:prstGeom prst="rect">
            <a:avLst/>
          </a:prstGeom>
        </p:spPr>
      </p:pic>
      <p:sp>
        <p:nvSpPr>
          <p:cNvPr id="5" name="TextBox 4">
            <a:extLst>
              <a:ext uri="{FF2B5EF4-FFF2-40B4-BE49-F238E27FC236}">
                <a16:creationId xmlns:a16="http://schemas.microsoft.com/office/drawing/2014/main" id="{F78FCFD2-0F58-5D13-FD46-723D2E705737}"/>
              </a:ext>
            </a:extLst>
          </p:cNvPr>
          <p:cNvSpPr txBox="1"/>
          <p:nvPr/>
        </p:nvSpPr>
        <p:spPr>
          <a:xfrm>
            <a:off x="1164001" y="191562"/>
            <a:ext cx="6867525" cy="1077218"/>
          </a:xfrm>
          <a:prstGeom prst="rect">
            <a:avLst/>
          </a:prstGeom>
          <a:noFill/>
        </p:spPr>
        <p:txBody>
          <a:bodyPr wrap="square">
            <a:spAutoFit/>
          </a:bodyPr>
          <a:lstStyle/>
          <a:p>
            <a:pPr algn="ctr"/>
            <a:r>
              <a:rPr lang="en-US" sz="3200" b="1" dirty="0">
                <a:solidFill>
                  <a:schemeClr val="tx2">
                    <a:lumMod val="75000"/>
                    <a:lumOff val="25000"/>
                  </a:schemeClr>
                </a:solidFill>
              </a:rPr>
              <a:t>Pool 19- A Forgotten Reach of the Mississippi River  </a:t>
            </a:r>
          </a:p>
        </p:txBody>
      </p:sp>
      <p:pic>
        <p:nvPicPr>
          <p:cNvPr id="6" name="Picture 5">
            <a:extLst>
              <a:ext uri="{FF2B5EF4-FFF2-40B4-BE49-F238E27FC236}">
                <a16:creationId xmlns:a16="http://schemas.microsoft.com/office/drawing/2014/main" id="{5A0697C0-F9B1-3D2C-78C1-E9773CDC47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5046" y="30083"/>
            <a:ext cx="1400175" cy="1400175"/>
          </a:xfrm>
          <a:prstGeom prst="rect">
            <a:avLst/>
          </a:prstGeom>
        </p:spPr>
      </p:pic>
      <p:pic>
        <p:nvPicPr>
          <p:cNvPr id="3" name="Picture 2">
            <a:extLst>
              <a:ext uri="{FF2B5EF4-FFF2-40B4-BE49-F238E27FC236}">
                <a16:creationId xmlns:a16="http://schemas.microsoft.com/office/drawing/2014/main" id="{01D39B8A-FFD2-BFD7-1061-C264629FAB1F}"/>
              </a:ext>
            </a:extLst>
          </p:cNvPr>
          <p:cNvPicPr>
            <a:picLocks noChangeAspect="1"/>
          </p:cNvPicPr>
          <p:nvPr/>
        </p:nvPicPr>
        <p:blipFill>
          <a:blip r:embed="rId5"/>
          <a:stretch>
            <a:fillRect/>
          </a:stretch>
        </p:blipFill>
        <p:spPr>
          <a:xfrm>
            <a:off x="5120705" y="1430258"/>
            <a:ext cx="3658615" cy="5293686"/>
          </a:xfrm>
          <a:prstGeom prst="rect">
            <a:avLst/>
          </a:prstGeom>
        </p:spPr>
      </p:pic>
      <p:pic>
        <p:nvPicPr>
          <p:cNvPr id="4" name="Picture 3">
            <a:extLst>
              <a:ext uri="{FF2B5EF4-FFF2-40B4-BE49-F238E27FC236}">
                <a16:creationId xmlns:a16="http://schemas.microsoft.com/office/drawing/2014/main" id="{083FF00D-BA22-1743-6B48-D37E16BEA3A0}"/>
              </a:ext>
            </a:extLst>
          </p:cNvPr>
          <p:cNvPicPr>
            <a:picLocks noChangeAspect="1"/>
          </p:cNvPicPr>
          <p:nvPr/>
        </p:nvPicPr>
        <p:blipFill>
          <a:blip r:embed="rId6"/>
          <a:stretch>
            <a:fillRect/>
          </a:stretch>
        </p:blipFill>
        <p:spPr>
          <a:xfrm>
            <a:off x="1009172" y="2485723"/>
            <a:ext cx="2789581" cy="1413289"/>
          </a:xfrm>
          <a:prstGeom prst="rect">
            <a:avLst/>
          </a:prstGeom>
        </p:spPr>
      </p:pic>
      <p:pic>
        <p:nvPicPr>
          <p:cNvPr id="9" name="Picture 8">
            <a:extLst>
              <a:ext uri="{FF2B5EF4-FFF2-40B4-BE49-F238E27FC236}">
                <a16:creationId xmlns:a16="http://schemas.microsoft.com/office/drawing/2014/main" id="{389BB6A4-E952-BEA0-F274-216E598BED1F}"/>
              </a:ext>
            </a:extLst>
          </p:cNvPr>
          <p:cNvPicPr>
            <a:picLocks noChangeAspect="1"/>
          </p:cNvPicPr>
          <p:nvPr/>
        </p:nvPicPr>
        <p:blipFill>
          <a:blip r:embed="rId7"/>
          <a:stretch>
            <a:fillRect/>
          </a:stretch>
        </p:blipFill>
        <p:spPr>
          <a:xfrm>
            <a:off x="1009172" y="3920513"/>
            <a:ext cx="3238666" cy="1009702"/>
          </a:xfrm>
          <a:prstGeom prst="rect">
            <a:avLst/>
          </a:prstGeom>
        </p:spPr>
      </p:pic>
      <p:sp>
        <p:nvSpPr>
          <p:cNvPr id="12" name="TextBox 11">
            <a:extLst>
              <a:ext uri="{FF2B5EF4-FFF2-40B4-BE49-F238E27FC236}">
                <a16:creationId xmlns:a16="http://schemas.microsoft.com/office/drawing/2014/main" id="{E11F6A30-CEA6-8DE0-0ED3-6F1778BEB79B}"/>
              </a:ext>
            </a:extLst>
          </p:cNvPr>
          <p:cNvSpPr txBox="1"/>
          <p:nvPr/>
        </p:nvSpPr>
        <p:spPr>
          <a:xfrm>
            <a:off x="364679" y="1540892"/>
            <a:ext cx="4541617" cy="923330"/>
          </a:xfrm>
          <a:prstGeom prst="rect">
            <a:avLst/>
          </a:prstGeom>
          <a:noFill/>
        </p:spPr>
        <p:txBody>
          <a:bodyPr wrap="square">
            <a:spAutoFit/>
          </a:bodyPr>
          <a:lstStyle/>
          <a:p>
            <a:r>
              <a:rPr lang="en-US" sz="1800" dirty="0">
                <a:latin typeface="+mn-lt"/>
              </a:rPr>
              <a:t>The Upper Mississippi River System (UMRS) was</a:t>
            </a:r>
            <a:r>
              <a:rPr lang="en-US" sz="1800" dirty="0"/>
              <a:t> recognized in 1986 by Congress as a “nationally significant ecosystem”. </a:t>
            </a:r>
            <a:endParaRPr lang="en-US" dirty="0"/>
          </a:p>
        </p:txBody>
      </p:sp>
      <p:sp>
        <p:nvSpPr>
          <p:cNvPr id="14" name="TextBox 13">
            <a:extLst>
              <a:ext uri="{FF2B5EF4-FFF2-40B4-BE49-F238E27FC236}">
                <a16:creationId xmlns:a16="http://schemas.microsoft.com/office/drawing/2014/main" id="{084861DF-7F7A-0197-154B-1746E9803CFA}"/>
              </a:ext>
            </a:extLst>
          </p:cNvPr>
          <p:cNvSpPr txBox="1"/>
          <p:nvPr/>
        </p:nvSpPr>
        <p:spPr>
          <a:xfrm>
            <a:off x="226682" y="5317108"/>
            <a:ext cx="4817610"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a:solidFill>
                  <a:schemeClr val="tx1"/>
                </a:solidFill>
                <a:effectLst/>
                <a:latin typeface="+mn-lt"/>
                <a:ea typeface="+mn-ea"/>
                <a:cs typeface="+mn-cs"/>
              </a:rPr>
              <a:t>Over 60 large scale habitat projects have been completed in the UMR through the UMRR program and none of the projects are in Pool 19. We  need to break this cycle.</a:t>
            </a:r>
          </a:p>
        </p:txBody>
      </p:sp>
    </p:spTree>
    <p:extLst>
      <p:ext uri="{BB962C8B-B14F-4D97-AF65-F5344CB8AC3E}">
        <p14:creationId xmlns:p14="http://schemas.microsoft.com/office/powerpoint/2010/main" val="2989563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4D65B-9CAE-8C61-0C48-20C6FA8E5B88}"/>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3DB080A-AF6B-6A85-5990-3A1A12A47122}"/>
              </a:ext>
            </a:extLst>
          </p:cNvPr>
          <p:cNvPicPr>
            <a:picLocks noChangeAspect="1"/>
          </p:cNvPicPr>
          <p:nvPr/>
        </p:nvPicPr>
        <p:blipFill>
          <a:blip r:embed="rId3"/>
          <a:stretch>
            <a:fillRect/>
          </a:stretch>
        </p:blipFill>
        <p:spPr>
          <a:xfrm>
            <a:off x="58779" y="323650"/>
            <a:ext cx="1451702" cy="1025869"/>
          </a:xfrm>
          <a:prstGeom prst="rect">
            <a:avLst/>
          </a:prstGeom>
        </p:spPr>
      </p:pic>
      <p:sp>
        <p:nvSpPr>
          <p:cNvPr id="5" name="TextBox 4">
            <a:extLst>
              <a:ext uri="{FF2B5EF4-FFF2-40B4-BE49-F238E27FC236}">
                <a16:creationId xmlns:a16="http://schemas.microsoft.com/office/drawing/2014/main" id="{640D5BEE-2D1B-4587-0A62-ED863D3D8A02}"/>
              </a:ext>
            </a:extLst>
          </p:cNvPr>
          <p:cNvSpPr txBox="1"/>
          <p:nvPr/>
        </p:nvSpPr>
        <p:spPr>
          <a:xfrm>
            <a:off x="1108848" y="191562"/>
            <a:ext cx="6867525" cy="1569660"/>
          </a:xfrm>
          <a:prstGeom prst="rect">
            <a:avLst/>
          </a:prstGeom>
          <a:noFill/>
        </p:spPr>
        <p:txBody>
          <a:bodyPr wrap="square">
            <a:spAutoFit/>
          </a:bodyPr>
          <a:lstStyle/>
          <a:p>
            <a:pPr algn="ctr"/>
            <a:r>
              <a:rPr lang="en-US" sz="3200" b="1" dirty="0">
                <a:solidFill>
                  <a:schemeClr val="tx2">
                    <a:lumMod val="75000"/>
                    <a:lumOff val="25000"/>
                  </a:schemeClr>
                </a:solidFill>
              </a:rPr>
              <a:t>Cooper Island Chain Restoration  </a:t>
            </a:r>
          </a:p>
          <a:p>
            <a:pPr algn="ctr"/>
            <a:r>
              <a:rPr lang="en-US" sz="3200" b="1" dirty="0">
                <a:solidFill>
                  <a:schemeClr val="tx2">
                    <a:lumMod val="75000"/>
                    <a:lumOff val="25000"/>
                  </a:schemeClr>
                </a:solidFill>
              </a:rPr>
              <a:t>Time to Act </a:t>
            </a:r>
            <a:endParaRPr lang="en-US" sz="3200" dirty="0"/>
          </a:p>
          <a:p>
            <a:pPr algn="ctr"/>
            <a:endParaRPr lang="en-US" sz="3200" dirty="0"/>
          </a:p>
        </p:txBody>
      </p:sp>
      <p:pic>
        <p:nvPicPr>
          <p:cNvPr id="6" name="Picture 5">
            <a:extLst>
              <a:ext uri="{FF2B5EF4-FFF2-40B4-BE49-F238E27FC236}">
                <a16:creationId xmlns:a16="http://schemas.microsoft.com/office/drawing/2014/main" id="{B31AA380-A365-4C31-8BA0-636E286545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85046" y="30083"/>
            <a:ext cx="1400175" cy="1400175"/>
          </a:xfrm>
          <a:prstGeom prst="rect">
            <a:avLst/>
          </a:prstGeom>
        </p:spPr>
      </p:pic>
      <p:pic>
        <p:nvPicPr>
          <p:cNvPr id="2" name="Picture 1">
            <a:extLst>
              <a:ext uri="{FF2B5EF4-FFF2-40B4-BE49-F238E27FC236}">
                <a16:creationId xmlns:a16="http://schemas.microsoft.com/office/drawing/2014/main" id="{5C78CB91-56F5-6F97-304A-C3DE7BD06AE8}"/>
              </a:ext>
            </a:extLst>
          </p:cNvPr>
          <p:cNvPicPr>
            <a:picLocks noChangeAspect="1"/>
          </p:cNvPicPr>
          <p:nvPr/>
        </p:nvPicPr>
        <p:blipFill>
          <a:blip r:embed="rId5"/>
          <a:stretch>
            <a:fillRect/>
          </a:stretch>
        </p:blipFill>
        <p:spPr>
          <a:xfrm>
            <a:off x="5208854" y="1527042"/>
            <a:ext cx="3769354" cy="5004459"/>
          </a:xfrm>
          <a:prstGeom prst="rect">
            <a:avLst/>
          </a:prstGeom>
        </p:spPr>
      </p:pic>
      <p:sp>
        <p:nvSpPr>
          <p:cNvPr id="8" name="TextBox 7">
            <a:extLst>
              <a:ext uri="{FF2B5EF4-FFF2-40B4-BE49-F238E27FC236}">
                <a16:creationId xmlns:a16="http://schemas.microsoft.com/office/drawing/2014/main" id="{7119525D-B77F-190A-A818-E0FBF583E523}"/>
              </a:ext>
            </a:extLst>
          </p:cNvPr>
          <p:cNvSpPr txBox="1"/>
          <p:nvPr/>
        </p:nvSpPr>
        <p:spPr>
          <a:xfrm>
            <a:off x="210037" y="1579525"/>
            <a:ext cx="4954572" cy="1200329"/>
          </a:xfrm>
          <a:prstGeom prst="rect">
            <a:avLst/>
          </a:prstGeom>
          <a:noFill/>
        </p:spPr>
        <p:txBody>
          <a:bodyPr wrap="square">
            <a:spAutoFit/>
          </a:bodyPr>
          <a:lstStyle/>
          <a:p>
            <a:r>
              <a:rPr lang="en-US" kern="100" dirty="0">
                <a:latin typeface="Calibri" panose="020F0502020204030204" pitchFamily="34" charset="0"/>
                <a:ea typeface="Calibri" panose="020F0502020204030204" pitchFamily="34" charset="0"/>
                <a:cs typeface="Times New Roman" panose="02020603050405020304" pitchFamily="18" charset="0"/>
              </a:rPr>
              <a:t>Rare Opportunity- Ready-to-Implement project with Approved Feasibility Report</a:t>
            </a:r>
          </a:p>
          <a:p>
            <a:r>
              <a:rPr lang="en-US" b="1" kern="100" dirty="0">
                <a:solidFill>
                  <a:schemeClr val="accent1"/>
                </a:solidFill>
                <a:latin typeface="Calibri" panose="020F0502020204030204" pitchFamily="34" charset="0"/>
                <a:ea typeface="Calibri" panose="020F0502020204030204" pitchFamily="34" charset="0"/>
                <a:cs typeface="Times New Roman" panose="02020603050405020304" pitchFamily="18" charset="0"/>
              </a:rPr>
              <a:t>Section 204, Beneficially Use of Dredged Material (BUDMAT) Project</a:t>
            </a:r>
            <a:endParaRPr lang="en-US" b="1" dirty="0">
              <a:solidFill>
                <a:schemeClr val="accent1"/>
              </a:solidFill>
            </a:endParaRPr>
          </a:p>
        </p:txBody>
      </p:sp>
      <p:sp>
        <p:nvSpPr>
          <p:cNvPr id="13" name="TextBox 12">
            <a:extLst>
              <a:ext uri="{FF2B5EF4-FFF2-40B4-BE49-F238E27FC236}">
                <a16:creationId xmlns:a16="http://schemas.microsoft.com/office/drawing/2014/main" id="{B2992625-5053-AB39-1CB1-45DB7F4524A6}"/>
              </a:ext>
            </a:extLst>
          </p:cNvPr>
          <p:cNvSpPr txBox="1"/>
          <p:nvPr/>
        </p:nvSpPr>
        <p:spPr>
          <a:xfrm>
            <a:off x="165792" y="2779854"/>
            <a:ext cx="4954572" cy="3656578"/>
          </a:xfrm>
          <a:prstGeom prst="rect">
            <a:avLst/>
          </a:prstGeom>
          <a:noFill/>
        </p:spPr>
        <p:txBody>
          <a:bodyPr wrap="square">
            <a:spAutoFit/>
          </a:bodyPr>
          <a:lstStyle/>
          <a:p>
            <a:pPr marL="0" marR="0" algn="ctr">
              <a:lnSpc>
                <a:spcPct val="107000"/>
              </a:lnSpc>
              <a:spcAft>
                <a:spcPts val="800"/>
              </a:spcAft>
              <a:buNone/>
            </a:pPr>
            <a:r>
              <a:rPr lang="en-US" b="1" kern="100" dirty="0">
                <a:latin typeface="Calibri" panose="020F0502020204030204" pitchFamily="34" charset="0"/>
                <a:ea typeface="Calibri" panose="020F0502020204030204" pitchFamily="34" charset="0"/>
                <a:cs typeface="Times New Roman" panose="02020603050405020304" pitchFamily="18" charset="0"/>
              </a:rPr>
              <a:t>Project Feature and Benefits</a:t>
            </a:r>
            <a:endParaRPr lang="en-US" b="1" dirty="0">
              <a:latin typeface="Cambria" panose="02040503050406030204" pitchFamily="18" charset="0"/>
              <a:ea typeface="MS Mincho" panose="02020609040205080304" pitchFamily="49" charset="-128"/>
              <a:cs typeface="Times New Roman" panose="02020603050405020304" pitchFamily="18" charset="0"/>
            </a:endParaRPr>
          </a:p>
          <a:p>
            <a:pPr marL="285750" marR="0" indent="-285750">
              <a:lnSpc>
                <a:spcPct val="107000"/>
              </a:lnSpc>
              <a:spcAft>
                <a:spcPts val="800"/>
              </a:spcAft>
              <a:buFont typeface="Arial" panose="020B060402020202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Restore 14 acres of island habitat</a:t>
            </a:r>
            <a:endParaRPr lang="en-US" dirty="0">
              <a:latin typeface="Cambria" panose="02040503050406030204" pitchFamily="18" charset="0"/>
              <a:ea typeface="MS Mincho" panose="02020609040205080304" pitchFamily="49" charset="-128"/>
              <a:cs typeface="Times New Roman" panose="02020603050405020304" pitchFamily="18" charset="0"/>
            </a:endParaRPr>
          </a:p>
          <a:p>
            <a:pPr marL="285750" marR="0" indent="-285750">
              <a:lnSpc>
                <a:spcPct val="107000"/>
              </a:lnSpc>
              <a:spcAft>
                <a:spcPts val="800"/>
              </a:spcAft>
              <a:buFont typeface="Arial" panose="020B060402020202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Use 30,000 CY of beneficial dredged material </a:t>
            </a:r>
          </a:p>
          <a:p>
            <a:pPr marL="285750" marR="0" indent="-285750">
              <a:lnSpc>
                <a:spcPct val="107000"/>
              </a:lnSpc>
              <a:spcAft>
                <a:spcPts val="800"/>
              </a:spcAft>
              <a:buFont typeface="Arial" panose="020B0604020202020204" pitchFamily="34" charset="0"/>
              <a:buChar char="•"/>
            </a:pPr>
            <a:r>
              <a:rPr lang="en-US" kern="100" dirty="0">
                <a:ea typeface="Aptos" panose="020B0004020202020204" pitchFamily="34" charset="0"/>
                <a:cs typeface="Times New Roman" panose="02020603050405020304" pitchFamily="18" charset="0"/>
              </a:rPr>
              <a:t>Two island restoration areas: IS-3 (8 acres) and BW-1 (6 acres)</a:t>
            </a:r>
          </a:p>
          <a:p>
            <a:pPr marL="285750" indent="-285750">
              <a:lnSpc>
                <a:spcPct val="107000"/>
              </a:lnSpc>
              <a:spcAft>
                <a:spcPts val="800"/>
              </a:spcAft>
              <a:buFont typeface="Arial" panose="020B060402020202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Construct 3 rock chevrons to reduce erosion and improve flow</a:t>
            </a:r>
            <a:endParaRPr lang="en-US" dirty="0">
              <a:latin typeface="Cambria" panose="02040503050406030204" pitchFamily="18" charset="0"/>
              <a:ea typeface="MS Mincho" panose="02020609040205080304" pitchFamily="49" charset="-128"/>
              <a:cs typeface="Times New Roman" panose="02020603050405020304" pitchFamily="18" charset="0"/>
            </a:endParaRPr>
          </a:p>
          <a:p>
            <a:pPr marL="285750" marR="0" indent="-285750">
              <a:lnSpc>
                <a:spcPct val="107000"/>
              </a:lnSpc>
              <a:spcAft>
                <a:spcPts val="800"/>
              </a:spcAft>
              <a:buFont typeface="Arial" panose="020B060402020202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Support aquatic vegetation and improve water clarity</a:t>
            </a:r>
            <a:endParaRPr lang="en-US" dirty="0">
              <a:latin typeface="Cambria" panose="02040503050406030204" pitchFamily="18" charset="0"/>
              <a:ea typeface="MS Mincho" panose="02020609040205080304" pitchFamily="49" charset="-128"/>
              <a:cs typeface="Times New Roman" panose="02020603050405020304" pitchFamily="18" charset="0"/>
            </a:endParaRPr>
          </a:p>
          <a:p>
            <a:pPr marL="285750" marR="0" indent="-285750">
              <a:lnSpc>
                <a:spcPct val="107000"/>
              </a:lnSpc>
              <a:spcAft>
                <a:spcPts val="800"/>
              </a:spcAft>
              <a:buFont typeface="Arial" panose="020B0604020202020204" pitchFamily="34" charset="0"/>
              <a:buChar cha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Enhance habitat for fish, birds, and pollinators</a:t>
            </a:r>
            <a:endParaRPr lang="en-US" sz="1800" dirty="0">
              <a:effectLst/>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394958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B2FE6-BEAB-4397-0122-D6D09522348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70719EA-C9D3-1FF7-E72A-C043959F4017}"/>
              </a:ext>
            </a:extLst>
          </p:cNvPr>
          <p:cNvSpPr txBox="1"/>
          <p:nvPr/>
        </p:nvSpPr>
        <p:spPr>
          <a:xfrm>
            <a:off x="0" y="0"/>
            <a:ext cx="8830724" cy="1077218"/>
          </a:xfrm>
          <a:prstGeom prst="rect">
            <a:avLst/>
          </a:prstGeom>
          <a:noFill/>
        </p:spPr>
        <p:txBody>
          <a:bodyPr wrap="square">
            <a:spAutoFit/>
          </a:bodyPr>
          <a:lstStyle/>
          <a:p>
            <a:pPr algn="ctr"/>
            <a:r>
              <a:rPr lang="en-US" sz="3200" b="1" dirty="0">
                <a:solidFill>
                  <a:schemeClr val="tx2">
                    <a:lumMod val="75000"/>
                    <a:lumOff val="25000"/>
                  </a:schemeClr>
                </a:solidFill>
              </a:rPr>
              <a:t>Help Bring the Cooper Island Chain Restoration Project to Reality</a:t>
            </a:r>
            <a:endParaRPr lang="en-US" sz="3200" dirty="0"/>
          </a:p>
        </p:txBody>
      </p:sp>
      <p:sp>
        <p:nvSpPr>
          <p:cNvPr id="8" name="TextBox 7">
            <a:extLst>
              <a:ext uri="{FF2B5EF4-FFF2-40B4-BE49-F238E27FC236}">
                <a16:creationId xmlns:a16="http://schemas.microsoft.com/office/drawing/2014/main" id="{3CF97F94-EBF7-EC4D-0292-7003D2E7DE7E}"/>
              </a:ext>
            </a:extLst>
          </p:cNvPr>
          <p:cNvSpPr txBox="1"/>
          <p:nvPr/>
        </p:nvSpPr>
        <p:spPr>
          <a:xfrm>
            <a:off x="346741" y="2030701"/>
            <a:ext cx="4032583" cy="1477328"/>
          </a:xfrm>
          <a:prstGeom prst="rect">
            <a:avLst/>
          </a:prstGeom>
          <a:noFill/>
        </p:spPr>
        <p:txBody>
          <a:bodyPr wrap="square">
            <a:spAutoFit/>
          </a:bodyPr>
          <a:lstStyle/>
          <a:p>
            <a:r>
              <a:rPr lang="en-US" b="1" dirty="0"/>
              <a:t>Total Project Cost:</a:t>
            </a:r>
            <a:r>
              <a:rPr lang="en-US" dirty="0"/>
              <a:t> $8 Million</a:t>
            </a:r>
          </a:p>
          <a:p>
            <a:br>
              <a:rPr lang="en-US" dirty="0"/>
            </a:br>
            <a:r>
              <a:rPr lang="en-US" b="1" dirty="0"/>
              <a:t>Local Non-Federal Match Required:</a:t>
            </a:r>
            <a:r>
              <a:rPr lang="en-US" dirty="0"/>
              <a:t> $2.5 Million</a:t>
            </a:r>
          </a:p>
          <a:p>
            <a:endParaRPr lang="en-US" dirty="0"/>
          </a:p>
        </p:txBody>
      </p:sp>
      <p:sp>
        <p:nvSpPr>
          <p:cNvPr id="4" name="TextBox 3">
            <a:extLst>
              <a:ext uri="{FF2B5EF4-FFF2-40B4-BE49-F238E27FC236}">
                <a16:creationId xmlns:a16="http://schemas.microsoft.com/office/drawing/2014/main" id="{E45E09C7-1FA0-AE51-2E2D-8390B97134F0}"/>
              </a:ext>
            </a:extLst>
          </p:cNvPr>
          <p:cNvSpPr txBox="1"/>
          <p:nvPr/>
        </p:nvSpPr>
        <p:spPr>
          <a:xfrm>
            <a:off x="481782" y="1230794"/>
            <a:ext cx="8160773" cy="646331"/>
          </a:xfrm>
          <a:prstGeom prst="rect">
            <a:avLst/>
          </a:prstGeom>
          <a:noFill/>
        </p:spPr>
        <p:txBody>
          <a:bodyPr wrap="square">
            <a:spAutoFit/>
          </a:bodyPr>
          <a:lstStyle/>
          <a:p>
            <a:r>
              <a:rPr lang="en-US" b="1" dirty="0">
                <a:solidFill>
                  <a:schemeClr val="accent3"/>
                </a:solidFill>
              </a:rPr>
              <a:t>Your investment will help secure federal funding and move this nationally significant ecosystem restoration project into construction.</a:t>
            </a:r>
          </a:p>
        </p:txBody>
      </p:sp>
      <p:pic>
        <p:nvPicPr>
          <p:cNvPr id="9" name="Picture 8">
            <a:extLst>
              <a:ext uri="{FF2B5EF4-FFF2-40B4-BE49-F238E27FC236}">
                <a16:creationId xmlns:a16="http://schemas.microsoft.com/office/drawing/2014/main" id="{36B75A24-9654-8E9E-1AEE-87B4E3CA75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3956" y="3316856"/>
            <a:ext cx="3439323" cy="3297948"/>
          </a:xfrm>
          <a:prstGeom prst="rect">
            <a:avLst/>
          </a:prstGeom>
        </p:spPr>
      </p:pic>
      <p:pic>
        <p:nvPicPr>
          <p:cNvPr id="12" name="Picture 11">
            <a:extLst>
              <a:ext uri="{FF2B5EF4-FFF2-40B4-BE49-F238E27FC236}">
                <a16:creationId xmlns:a16="http://schemas.microsoft.com/office/drawing/2014/main" id="{5C999DBC-77E3-4F8E-B315-0DA8F26747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725" y="3369799"/>
            <a:ext cx="3970599" cy="3177267"/>
          </a:xfrm>
          <a:prstGeom prst="rect">
            <a:avLst/>
          </a:prstGeom>
        </p:spPr>
      </p:pic>
      <p:sp>
        <p:nvSpPr>
          <p:cNvPr id="15" name="TextBox 14">
            <a:extLst>
              <a:ext uri="{FF2B5EF4-FFF2-40B4-BE49-F238E27FC236}">
                <a16:creationId xmlns:a16="http://schemas.microsoft.com/office/drawing/2014/main" id="{568FD301-8860-1E6E-25CC-72EBD98B0B85}"/>
              </a:ext>
            </a:extLst>
          </p:cNvPr>
          <p:cNvSpPr txBox="1"/>
          <p:nvPr/>
        </p:nvSpPr>
        <p:spPr>
          <a:xfrm>
            <a:off x="4692939" y="1996826"/>
            <a:ext cx="4572000" cy="1200329"/>
          </a:xfrm>
          <a:prstGeom prst="rect">
            <a:avLst/>
          </a:prstGeom>
          <a:noFill/>
        </p:spPr>
        <p:txBody>
          <a:bodyPr wrap="square">
            <a:spAutoFit/>
          </a:bodyPr>
          <a:lstStyle/>
          <a:p>
            <a:r>
              <a:rPr lang="en-US" b="1" dirty="0"/>
              <a:t>Groundbreaking Target:</a:t>
            </a:r>
            <a:r>
              <a:rPr lang="en-US" dirty="0"/>
              <a:t> August 2028</a:t>
            </a:r>
          </a:p>
          <a:p>
            <a:br>
              <a:rPr lang="en-US" dirty="0"/>
            </a:br>
            <a:r>
              <a:rPr lang="en-US" b="1" dirty="0"/>
              <a:t>Project Completion &amp; Ribbon Cutting:</a:t>
            </a:r>
            <a:r>
              <a:rPr lang="en-US" dirty="0"/>
              <a:t> October 2029</a:t>
            </a:r>
          </a:p>
        </p:txBody>
      </p:sp>
    </p:spTree>
    <p:extLst>
      <p:ext uri="{BB962C8B-B14F-4D97-AF65-F5344CB8AC3E}">
        <p14:creationId xmlns:p14="http://schemas.microsoft.com/office/powerpoint/2010/main" val="4095071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E5906-5CAD-4204-43BE-F2705A33D04C}"/>
              </a:ext>
            </a:extLst>
          </p:cNvPr>
          <p:cNvSpPr>
            <a:spLocks noGrp="1"/>
          </p:cNvSpPr>
          <p:nvPr>
            <p:ph type="title"/>
          </p:nvPr>
        </p:nvSpPr>
        <p:spPr>
          <a:xfrm>
            <a:off x="1281642" y="24426"/>
            <a:ext cx="7886700" cy="1325563"/>
          </a:xfrm>
        </p:spPr>
        <p:txBody>
          <a:bodyPr>
            <a:noAutofit/>
          </a:bodyPr>
          <a:lstStyle/>
          <a:p>
            <a:pPr algn="ctr"/>
            <a:r>
              <a:rPr lang="en-US" sz="4000" b="1" dirty="0">
                <a:solidFill>
                  <a:srgbClr val="4584B7"/>
                </a:solidFill>
              </a:rPr>
              <a:t>Upper Mississippi River Basin</a:t>
            </a:r>
            <a:br>
              <a:rPr lang="en-US" sz="4000" b="1" dirty="0">
                <a:solidFill>
                  <a:srgbClr val="4584B7"/>
                </a:solidFill>
              </a:rPr>
            </a:br>
            <a:r>
              <a:rPr lang="en-US" sz="4000" b="1" dirty="0">
                <a:solidFill>
                  <a:srgbClr val="4584B7"/>
                </a:solidFill>
              </a:rPr>
              <a:t> State Ports Associations</a:t>
            </a:r>
          </a:p>
        </p:txBody>
      </p:sp>
      <p:pic>
        <p:nvPicPr>
          <p:cNvPr id="1026" name="Picture 2" descr="Location of Upper Mississippi River basin. | Download Scientific Diagram">
            <a:extLst>
              <a:ext uri="{FF2B5EF4-FFF2-40B4-BE49-F238E27FC236}">
                <a16:creationId xmlns:a16="http://schemas.microsoft.com/office/drawing/2014/main" id="{F30CAE70-C14C-82BE-2169-EE9A629F59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 y="1457325"/>
            <a:ext cx="8096250" cy="54006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1D4F03F-E951-9A9A-BF9C-4790D97FC68D}"/>
              </a:ext>
            </a:extLst>
          </p:cNvPr>
          <p:cNvPicPr>
            <a:picLocks noChangeAspect="1"/>
          </p:cNvPicPr>
          <p:nvPr/>
        </p:nvPicPr>
        <p:blipFill>
          <a:blip r:embed="rId3"/>
          <a:srcRect r="53488"/>
          <a:stretch>
            <a:fillRect/>
          </a:stretch>
        </p:blipFill>
        <p:spPr>
          <a:xfrm>
            <a:off x="4415236" y="1428354"/>
            <a:ext cx="1566020" cy="868701"/>
          </a:xfrm>
          <a:prstGeom prst="rect">
            <a:avLst/>
          </a:prstGeom>
        </p:spPr>
      </p:pic>
      <p:grpSp>
        <p:nvGrpSpPr>
          <p:cNvPr id="8" name="Group 7">
            <a:extLst>
              <a:ext uri="{FF2B5EF4-FFF2-40B4-BE49-F238E27FC236}">
                <a16:creationId xmlns:a16="http://schemas.microsoft.com/office/drawing/2014/main" id="{D444129B-D65B-14E5-2FFE-F5025412C4ED}"/>
              </a:ext>
            </a:extLst>
          </p:cNvPr>
          <p:cNvGrpSpPr/>
          <p:nvPr/>
        </p:nvGrpSpPr>
        <p:grpSpPr>
          <a:xfrm>
            <a:off x="4572000" y="5986085"/>
            <a:ext cx="1574934" cy="697443"/>
            <a:chOff x="2482984" y="5830376"/>
            <a:chExt cx="1835150" cy="572362"/>
          </a:xfrm>
        </p:grpSpPr>
        <p:sp>
          <p:nvSpPr>
            <p:cNvPr id="7" name="Rectangle 6">
              <a:extLst>
                <a:ext uri="{FF2B5EF4-FFF2-40B4-BE49-F238E27FC236}">
                  <a16:creationId xmlns:a16="http://schemas.microsoft.com/office/drawing/2014/main" id="{B475EB21-0DCD-7695-07F8-292F2FDFDE65}"/>
                </a:ext>
              </a:extLst>
            </p:cNvPr>
            <p:cNvSpPr/>
            <p:nvPr/>
          </p:nvSpPr>
          <p:spPr>
            <a:xfrm>
              <a:off x="2482984" y="5830376"/>
              <a:ext cx="1835150" cy="572362"/>
            </a:xfrm>
            <a:prstGeom prst="rect">
              <a:avLst/>
            </a:prstGeom>
            <a:solidFill>
              <a:srgbClr val="101B2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issouri Port Authority Association – Inland Rivers, Ports &amp; Terminals ...">
              <a:extLst>
                <a:ext uri="{FF2B5EF4-FFF2-40B4-BE49-F238E27FC236}">
                  <a16:creationId xmlns:a16="http://schemas.microsoft.com/office/drawing/2014/main" id="{CD91DFB3-4B04-F0F2-703D-75D2752DEC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1722" y="5919707"/>
              <a:ext cx="1704975" cy="381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030" name="Picture 6" descr="Illinois Ports Association - YouTube">
            <a:extLst>
              <a:ext uri="{FF2B5EF4-FFF2-40B4-BE49-F238E27FC236}">
                <a16:creationId xmlns:a16="http://schemas.microsoft.com/office/drawing/2014/main" id="{97F67CDF-9177-E001-AF99-0A57C6A1B5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71605" y="5244939"/>
            <a:ext cx="1496737" cy="149673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8736FF5E-EC5B-3068-3B2B-6ECE88D81CA1}"/>
              </a:ext>
            </a:extLst>
          </p:cNvPr>
          <p:cNvPicPr>
            <a:picLocks noChangeAspect="1"/>
          </p:cNvPicPr>
          <p:nvPr/>
        </p:nvPicPr>
        <p:blipFill>
          <a:blip r:embed="rId6"/>
          <a:stretch>
            <a:fillRect/>
          </a:stretch>
        </p:blipFill>
        <p:spPr>
          <a:xfrm>
            <a:off x="7085944" y="2782888"/>
            <a:ext cx="1949349" cy="747620"/>
          </a:xfrm>
          <a:prstGeom prst="rect">
            <a:avLst/>
          </a:prstGeom>
          <a:ln w="3175">
            <a:solidFill>
              <a:schemeClr val="tx1"/>
            </a:solidFill>
          </a:ln>
        </p:spPr>
      </p:pic>
      <p:sp>
        <p:nvSpPr>
          <p:cNvPr id="11" name="TextBox 10">
            <a:extLst>
              <a:ext uri="{FF2B5EF4-FFF2-40B4-BE49-F238E27FC236}">
                <a16:creationId xmlns:a16="http://schemas.microsoft.com/office/drawing/2014/main" id="{0E9DF032-4386-D9D1-B5F2-3C59E69C8DEB}"/>
              </a:ext>
            </a:extLst>
          </p:cNvPr>
          <p:cNvSpPr txBox="1"/>
          <p:nvPr/>
        </p:nvSpPr>
        <p:spPr>
          <a:xfrm>
            <a:off x="5158595" y="3675279"/>
            <a:ext cx="922047" cy="1569660"/>
          </a:xfrm>
          <a:prstGeom prst="rect">
            <a:avLst/>
          </a:prstGeom>
          <a:noFill/>
        </p:spPr>
        <p:txBody>
          <a:bodyPr wrap="none" rtlCol="0">
            <a:spAutoFit/>
          </a:bodyPr>
          <a:lstStyle/>
          <a:p>
            <a:r>
              <a:rPr lang="en-US" sz="9600" b="1" dirty="0">
                <a:solidFill>
                  <a:srgbClr val="FF0000"/>
                </a:solidFill>
              </a:rPr>
              <a:t>X</a:t>
            </a:r>
          </a:p>
        </p:txBody>
      </p:sp>
      <p:sp>
        <p:nvSpPr>
          <p:cNvPr id="12" name="TextBox 11">
            <a:extLst>
              <a:ext uri="{FF2B5EF4-FFF2-40B4-BE49-F238E27FC236}">
                <a16:creationId xmlns:a16="http://schemas.microsoft.com/office/drawing/2014/main" id="{C02B714E-C7DE-C7B3-D1D5-15B70CD624C2}"/>
              </a:ext>
            </a:extLst>
          </p:cNvPr>
          <p:cNvSpPr txBox="1"/>
          <p:nvPr/>
        </p:nvSpPr>
        <p:spPr>
          <a:xfrm rot="20758184">
            <a:off x="1248319" y="1397384"/>
            <a:ext cx="3199017" cy="1754326"/>
          </a:xfrm>
          <a:prstGeom prst="rect">
            <a:avLst/>
          </a:prstGeom>
          <a:noFill/>
        </p:spPr>
        <p:txBody>
          <a:bodyPr wrap="none" rtlCol="0">
            <a:spAutoFit/>
          </a:bodyPr>
          <a:lstStyle/>
          <a:p>
            <a:pPr algn="ctr"/>
            <a:r>
              <a:rPr lang="en-US" sz="5400" b="1" i="1" dirty="0">
                <a:solidFill>
                  <a:srgbClr val="FF0000"/>
                </a:solidFill>
              </a:rPr>
              <a:t>Iowa Was</a:t>
            </a:r>
          </a:p>
          <a:p>
            <a:pPr algn="ctr"/>
            <a:r>
              <a:rPr lang="en-US" sz="5400" b="1" i="1" dirty="0">
                <a:solidFill>
                  <a:srgbClr val="FF0000"/>
                </a:solidFill>
              </a:rPr>
              <a:t>Missing</a:t>
            </a:r>
          </a:p>
        </p:txBody>
      </p:sp>
      <p:sp>
        <p:nvSpPr>
          <p:cNvPr id="5" name="TextBox 4">
            <a:extLst>
              <a:ext uri="{FF2B5EF4-FFF2-40B4-BE49-F238E27FC236}">
                <a16:creationId xmlns:a16="http://schemas.microsoft.com/office/drawing/2014/main" id="{DD53C9AC-B498-60B0-3C4B-1214B7D922C5}"/>
              </a:ext>
            </a:extLst>
          </p:cNvPr>
          <p:cNvSpPr txBox="1"/>
          <p:nvPr/>
        </p:nvSpPr>
        <p:spPr>
          <a:xfrm>
            <a:off x="607224" y="5575532"/>
            <a:ext cx="3443443" cy="1107996"/>
          </a:xfrm>
          <a:prstGeom prst="rect">
            <a:avLst/>
          </a:prstGeom>
          <a:noFill/>
        </p:spPr>
        <p:txBody>
          <a:bodyPr wrap="none" rtlCol="0">
            <a:spAutoFit/>
          </a:bodyPr>
          <a:lstStyle/>
          <a:p>
            <a:r>
              <a:rPr lang="en-US" sz="6600" b="1" dirty="0">
                <a:solidFill>
                  <a:srgbClr val="00B050"/>
                </a:solidFill>
              </a:rPr>
              <a:t>Pre 2025</a:t>
            </a:r>
          </a:p>
        </p:txBody>
      </p:sp>
      <p:pic>
        <p:nvPicPr>
          <p:cNvPr id="3" name="Picture 2">
            <a:extLst>
              <a:ext uri="{FF2B5EF4-FFF2-40B4-BE49-F238E27FC236}">
                <a16:creationId xmlns:a16="http://schemas.microsoft.com/office/drawing/2014/main" id="{7548CBE1-715E-1144-DE72-A47C9AC1714E}"/>
              </a:ext>
            </a:extLst>
          </p:cNvPr>
          <p:cNvPicPr>
            <a:picLocks noChangeAspect="1"/>
          </p:cNvPicPr>
          <p:nvPr/>
        </p:nvPicPr>
        <p:blipFill>
          <a:blip r:embed="rId7"/>
          <a:stretch>
            <a:fillRect/>
          </a:stretch>
        </p:blipFill>
        <p:spPr>
          <a:xfrm>
            <a:off x="0" y="152836"/>
            <a:ext cx="1766553" cy="1248364"/>
          </a:xfrm>
          <a:prstGeom prst="rect">
            <a:avLst/>
          </a:prstGeom>
        </p:spPr>
      </p:pic>
    </p:spTree>
    <p:extLst>
      <p:ext uri="{BB962C8B-B14F-4D97-AF65-F5344CB8AC3E}">
        <p14:creationId xmlns:p14="http://schemas.microsoft.com/office/powerpoint/2010/main" val="1127438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6B313C-7FCB-27EF-8BB6-09B45E5BCE0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DE07F96-9D9C-DFC2-77C2-2237F6604D37}"/>
              </a:ext>
            </a:extLst>
          </p:cNvPr>
          <p:cNvPicPr>
            <a:picLocks noChangeAspect="1"/>
          </p:cNvPicPr>
          <p:nvPr/>
        </p:nvPicPr>
        <p:blipFill>
          <a:blip r:embed="rId2"/>
          <a:stretch>
            <a:fillRect/>
          </a:stretch>
        </p:blipFill>
        <p:spPr>
          <a:xfrm>
            <a:off x="172886" y="460795"/>
            <a:ext cx="4426195" cy="5748619"/>
          </a:xfrm>
          <a:prstGeom prst="rect">
            <a:avLst/>
          </a:prstGeom>
        </p:spPr>
      </p:pic>
      <p:pic>
        <p:nvPicPr>
          <p:cNvPr id="3" name="Picture 2">
            <a:extLst>
              <a:ext uri="{FF2B5EF4-FFF2-40B4-BE49-F238E27FC236}">
                <a16:creationId xmlns:a16="http://schemas.microsoft.com/office/drawing/2014/main" id="{63090291-8E90-B6A9-D5E0-FD955312802C}"/>
              </a:ext>
            </a:extLst>
          </p:cNvPr>
          <p:cNvPicPr>
            <a:picLocks noChangeAspect="1"/>
          </p:cNvPicPr>
          <p:nvPr/>
        </p:nvPicPr>
        <p:blipFill>
          <a:blip r:embed="rId3"/>
          <a:stretch>
            <a:fillRect/>
          </a:stretch>
        </p:blipFill>
        <p:spPr>
          <a:xfrm>
            <a:off x="4572000" y="334927"/>
            <a:ext cx="4349252" cy="5874488"/>
          </a:xfrm>
          <a:prstGeom prst="rect">
            <a:avLst/>
          </a:prstGeom>
        </p:spPr>
      </p:pic>
    </p:spTree>
    <p:extLst>
      <p:ext uri="{BB962C8B-B14F-4D97-AF65-F5344CB8AC3E}">
        <p14:creationId xmlns:p14="http://schemas.microsoft.com/office/powerpoint/2010/main" val="18147831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76307-2B81-8B0C-881C-F066211F22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98EA02-3EFD-03F3-3269-C798068B2D8D}"/>
              </a:ext>
            </a:extLst>
          </p:cNvPr>
          <p:cNvSpPr>
            <a:spLocks noGrp="1"/>
          </p:cNvSpPr>
          <p:nvPr>
            <p:ph type="title"/>
          </p:nvPr>
        </p:nvSpPr>
        <p:spPr>
          <a:xfrm>
            <a:off x="331499" y="141087"/>
            <a:ext cx="8481002" cy="1870010"/>
          </a:xfrm>
        </p:spPr>
        <p:txBody>
          <a:bodyPr>
            <a:normAutofit/>
          </a:bodyPr>
          <a:lstStyle/>
          <a:p>
            <a:pPr algn="ctr"/>
            <a:r>
              <a:rPr lang="en-US" sz="3038" b="1" dirty="0">
                <a:solidFill>
                  <a:schemeClr val="accent1"/>
                </a:solidFill>
                <a:latin typeface="Aptos" panose="020B0004020202020204" pitchFamily="34" charset="0"/>
              </a:rPr>
              <a:t>Partners and Supporters</a:t>
            </a:r>
            <a:br>
              <a:rPr lang="en-US" sz="2700" b="1" dirty="0">
                <a:solidFill>
                  <a:schemeClr val="accent1"/>
                </a:solidFill>
                <a:latin typeface="Aptos" panose="020B0004020202020204" pitchFamily="34" charset="0"/>
              </a:rPr>
            </a:br>
            <a:r>
              <a:rPr lang="en-US" sz="2700" b="1" dirty="0">
                <a:latin typeface="Aptos" panose="020B0004020202020204" pitchFamily="34" charset="0"/>
              </a:rPr>
              <a:t>Restore the Cooper Island Chain (Pool 19 Islands) </a:t>
            </a:r>
            <a:br>
              <a:rPr lang="en-US" sz="2475" b="1" dirty="0">
                <a:latin typeface="Aptos" panose="020B0004020202020204" pitchFamily="34" charset="0"/>
              </a:rPr>
            </a:br>
            <a:r>
              <a:rPr lang="en-US" sz="2025" b="1" dirty="0">
                <a:latin typeface="Aptos" panose="020B0004020202020204" pitchFamily="34" charset="0"/>
              </a:rPr>
              <a:t>Upper Mississippi River (RM 375–381), Lee County, Iowa</a:t>
            </a:r>
            <a:br>
              <a:rPr lang="en-US" sz="2475" b="1" dirty="0">
                <a:latin typeface="Aptos" panose="020B0004020202020204" pitchFamily="34" charset="0"/>
              </a:rPr>
            </a:br>
            <a:endParaRPr lang="en-US" sz="2475" b="1" dirty="0">
              <a:latin typeface="Aptos" panose="020B0004020202020204" pitchFamily="34" charset="0"/>
            </a:endParaRPr>
          </a:p>
        </p:txBody>
      </p:sp>
      <p:pic>
        <p:nvPicPr>
          <p:cNvPr id="6" name="Picture 5" descr="A logo of a black and white shield with wings&#10;&#10;AI-generated content may be incorrect.">
            <a:extLst>
              <a:ext uri="{FF2B5EF4-FFF2-40B4-BE49-F238E27FC236}">
                <a16:creationId xmlns:a16="http://schemas.microsoft.com/office/drawing/2014/main" id="{46C105D1-0F04-83E3-1854-0CEABD756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5520" y="5556018"/>
            <a:ext cx="2051252" cy="1269823"/>
          </a:xfrm>
          <a:prstGeom prst="rect">
            <a:avLst/>
          </a:prstGeom>
        </p:spPr>
      </p:pic>
      <p:pic>
        <p:nvPicPr>
          <p:cNvPr id="8" name="Picture 7" descr="A blue circle with white text&#10;&#10;AI-generated content may be incorrect.">
            <a:extLst>
              <a:ext uri="{FF2B5EF4-FFF2-40B4-BE49-F238E27FC236}">
                <a16:creationId xmlns:a16="http://schemas.microsoft.com/office/drawing/2014/main" id="{30E39D1A-7D53-80BC-57EB-751BB9092B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4314" y="3244902"/>
            <a:ext cx="1298805" cy="1298805"/>
          </a:xfrm>
          <a:prstGeom prst="rect">
            <a:avLst/>
          </a:prstGeom>
        </p:spPr>
      </p:pic>
      <p:pic>
        <p:nvPicPr>
          <p:cNvPr id="19" name="Picture 18">
            <a:extLst>
              <a:ext uri="{FF2B5EF4-FFF2-40B4-BE49-F238E27FC236}">
                <a16:creationId xmlns:a16="http://schemas.microsoft.com/office/drawing/2014/main" id="{264FFF55-3A57-96E3-3B13-4EF4715039A2}"/>
              </a:ext>
            </a:extLst>
          </p:cNvPr>
          <p:cNvPicPr>
            <a:picLocks noChangeAspect="1"/>
          </p:cNvPicPr>
          <p:nvPr/>
        </p:nvPicPr>
        <p:blipFill>
          <a:blip r:embed="rId4"/>
          <a:stretch>
            <a:fillRect/>
          </a:stretch>
        </p:blipFill>
        <p:spPr>
          <a:xfrm>
            <a:off x="3358436" y="4497626"/>
            <a:ext cx="3063154" cy="1186140"/>
          </a:xfrm>
          <a:prstGeom prst="rect">
            <a:avLst/>
          </a:prstGeom>
        </p:spPr>
      </p:pic>
      <p:pic>
        <p:nvPicPr>
          <p:cNvPr id="18" name="Picture 17" descr="Text&#10;&#10;Description automatically generated">
            <a:extLst>
              <a:ext uri="{FF2B5EF4-FFF2-40B4-BE49-F238E27FC236}">
                <a16:creationId xmlns:a16="http://schemas.microsoft.com/office/drawing/2014/main" id="{4BE7F43B-339B-FD59-35DD-A488772B210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85399" y="4296040"/>
            <a:ext cx="2422639" cy="627137"/>
          </a:xfrm>
          <a:prstGeom prst="rect">
            <a:avLst/>
          </a:prstGeom>
          <a:noFill/>
          <a:ln>
            <a:noFill/>
          </a:ln>
        </p:spPr>
      </p:pic>
      <p:pic>
        <p:nvPicPr>
          <p:cNvPr id="21" name="Picture 20">
            <a:extLst>
              <a:ext uri="{FF2B5EF4-FFF2-40B4-BE49-F238E27FC236}">
                <a16:creationId xmlns:a16="http://schemas.microsoft.com/office/drawing/2014/main" id="{E0FF0657-ADA6-6543-5E67-08AB706AAE5E}"/>
              </a:ext>
            </a:extLst>
          </p:cNvPr>
          <p:cNvPicPr>
            <a:picLocks noChangeAspect="1"/>
          </p:cNvPicPr>
          <p:nvPr/>
        </p:nvPicPr>
        <p:blipFill>
          <a:blip r:embed="rId6"/>
          <a:stretch>
            <a:fillRect/>
          </a:stretch>
        </p:blipFill>
        <p:spPr>
          <a:xfrm>
            <a:off x="1881239" y="1768409"/>
            <a:ext cx="1629129" cy="1219408"/>
          </a:xfrm>
          <a:prstGeom prst="rect">
            <a:avLst/>
          </a:prstGeom>
        </p:spPr>
      </p:pic>
      <p:pic>
        <p:nvPicPr>
          <p:cNvPr id="25" name="Picture 24">
            <a:extLst>
              <a:ext uri="{FF2B5EF4-FFF2-40B4-BE49-F238E27FC236}">
                <a16:creationId xmlns:a16="http://schemas.microsoft.com/office/drawing/2014/main" id="{8A8F5E30-1001-09AD-A0E4-EA6EA17691E3}"/>
              </a:ext>
            </a:extLst>
          </p:cNvPr>
          <p:cNvPicPr>
            <a:picLocks noChangeAspect="1"/>
          </p:cNvPicPr>
          <p:nvPr/>
        </p:nvPicPr>
        <p:blipFill>
          <a:blip r:embed="rId7"/>
          <a:stretch>
            <a:fillRect/>
          </a:stretch>
        </p:blipFill>
        <p:spPr>
          <a:xfrm>
            <a:off x="3532122" y="1507590"/>
            <a:ext cx="1822067" cy="1822067"/>
          </a:xfrm>
          <a:prstGeom prst="rect">
            <a:avLst/>
          </a:prstGeom>
        </p:spPr>
      </p:pic>
      <p:pic>
        <p:nvPicPr>
          <p:cNvPr id="29" name="Picture 28">
            <a:extLst>
              <a:ext uri="{FF2B5EF4-FFF2-40B4-BE49-F238E27FC236}">
                <a16:creationId xmlns:a16="http://schemas.microsoft.com/office/drawing/2014/main" id="{A1285860-96CC-1D42-6DEA-3FB63DB8FE6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33613" y="3358790"/>
            <a:ext cx="1714500" cy="1160717"/>
          </a:xfrm>
          <a:prstGeom prst="rect">
            <a:avLst/>
          </a:prstGeom>
        </p:spPr>
      </p:pic>
      <p:pic>
        <p:nvPicPr>
          <p:cNvPr id="31" name="Picture 30">
            <a:extLst>
              <a:ext uri="{FF2B5EF4-FFF2-40B4-BE49-F238E27FC236}">
                <a16:creationId xmlns:a16="http://schemas.microsoft.com/office/drawing/2014/main" id="{330B0FA4-39CB-61EC-C4C5-660A45621AB7}"/>
              </a:ext>
            </a:extLst>
          </p:cNvPr>
          <p:cNvPicPr>
            <a:picLocks noChangeAspect="1"/>
          </p:cNvPicPr>
          <p:nvPr/>
        </p:nvPicPr>
        <p:blipFill>
          <a:blip r:embed="rId9"/>
          <a:stretch>
            <a:fillRect/>
          </a:stretch>
        </p:blipFill>
        <p:spPr>
          <a:xfrm>
            <a:off x="4499385" y="3291049"/>
            <a:ext cx="2853340" cy="1083303"/>
          </a:xfrm>
          <a:prstGeom prst="rect">
            <a:avLst/>
          </a:prstGeom>
        </p:spPr>
      </p:pic>
      <p:pic>
        <p:nvPicPr>
          <p:cNvPr id="33" name="Picture 32">
            <a:extLst>
              <a:ext uri="{FF2B5EF4-FFF2-40B4-BE49-F238E27FC236}">
                <a16:creationId xmlns:a16="http://schemas.microsoft.com/office/drawing/2014/main" id="{8EE0DF0E-CFF0-5BEA-041F-FBD958F7F21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1216695"/>
            <a:ext cx="1822067" cy="2074354"/>
          </a:xfrm>
          <a:prstGeom prst="rect">
            <a:avLst/>
          </a:prstGeom>
        </p:spPr>
      </p:pic>
      <p:pic>
        <p:nvPicPr>
          <p:cNvPr id="35" name="Picture 34">
            <a:extLst>
              <a:ext uri="{FF2B5EF4-FFF2-40B4-BE49-F238E27FC236}">
                <a16:creationId xmlns:a16="http://schemas.microsoft.com/office/drawing/2014/main" id="{268C32A8-8303-3E30-C70A-DAD9936DD9C0}"/>
              </a:ext>
            </a:extLst>
          </p:cNvPr>
          <p:cNvPicPr>
            <a:picLocks noChangeAspect="1"/>
          </p:cNvPicPr>
          <p:nvPr/>
        </p:nvPicPr>
        <p:blipFill>
          <a:blip r:embed="rId11"/>
          <a:stretch>
            <a:fillRect/>
          </a:stretch>
        </p:blipFill>
        <p:spPr>
          <a:xfrm>
            <a:off x="194568" y="3979626"/>
            <a:ext cx="2487773" cy="874257"/>
          </a:xfrm>
          <a:prstGeom prst="rect">
            <a:avLst/>
          </a:prstGeom>
        </p:spPr>
      </p:pic>
      <p:pic>
        <p:nvPicPr>
          <p:cNvPr id="1028" name="Picture 4" descr="Riverview Tug Service">
            <a:extLst>
              <a:ext uri="{FF2B5EF4-FFF2-40B4-BE49-F238E27FC236}">
                <a16:creationId xmlns:a16="http://schemas.microsoft.com/office/drawing/2014/main" id="{6550BEF8-12CC-5228-F025-45DC3C5604F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0499" y="5726317"/>
            <a:ext cx="1312664" cy="122693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edia Resources">
            <a:extLst>
              <a:ext uri="{FF2B5EF4-FFF2-40B4-BE49-F238E27FC236}">
                <a16:creationId xmlns:a16="http://schemas.microsoft.com/office/drawing/2014/main" id="{DB65248C-3E75-D74E-0984-B66AE9CF10A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4116" y="5051375"/>
            <a:ext cx="3134320" cy="46077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red and black logo&#10;&#10;Description automatically generated">
            <a:extLst>
              <a:ext uri="{FF2B5EF4-FFF2-40B4-BE49-F238E27FC236}">
                <a16:creationId xmlns:a16="http://schemas.microsoft.com/office/drawing/2014/main" id="{9DBEF558-C4BD-BCAE-D50C-DB3EA4D321AE}"/>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137423" y="5465412"/>
            <a:ext cx="1601552" cy="1106691"/>
          </a:xfrm>
          <a:prstGeom prst="rect">
            <a:avLst/>
          </a:prstGeom>
        </p:spPr>
      </p:pic>
      <p:pic>
        <p:nvPicPr>
          <p:cNvPr id="7" name="Picture 6">
            <a:extLst>
              <a:ext uri="{FF2B5EF4-FFF2-40B4-BE49-F238E27FC236}">
                <a16:creationId xmlns:a16="http://schemas.microsoft.com/office/drawing/2014/main" id="{5FA0D63B-45DD-7F1C-B1D2-8F90B7FBFD66}"/>
              </a:ext>
            </a:extLst>
          </p:cNvPr>
          <p:cNvPicPr>
            <a:picLocks noChangeAspect="1"/>
          </p:cNvPicPr>
          <p:nvPr/>
        </p:nvPicPr>
        <p:blipFill>
          <a:blip r:embed="rId15"/>
          <a:stretch>
            <a:fillRect/>
          </a:stretch>
        </p:blipFill>
        <p:spPr>
          <a:xfrm>
            <a:off x="5364663" y="1815373"/>
            <a:ext cx="1685612" cy="1139568"/>
          </a:xfrm>
          <a:prstGeom prst="rect">
            <a:avLst/>
          </a:prstGeom>
        </p:spPr>
      </p:pic>
      <p:pic>
        <p:nvPicPr>
          <p:cNvPr id="9" name="Picture 8">
            <a:extLst>
              <a:ext uri="{FF2B5EF4-FFF2-40B4-BE49-F238E27FC236}">
                <a16:creationId xmlns:a16="http://schemas.microsoft.com/office/drawing/2014/main" id="{EB7CF88F-39C5-488B-2BC6-4A09BCA04BB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256988" y="5726317"/>
            <a:ext cx="2356513" cy="674906"/>
          </a:xfrm>
          <a:prstGeom prst="rect">
            <a:avLst/>
          </a:prstGeom>
        </p:spPr>
      </p:pic>
      <p:pic>
        <p:nvPicPr>
          <p:cNvPr id="11" name="Picture 10">
            <a:extLst>
              <a:ext uri="{FF2B5EF4-FFF2-40B4-BE49-F238E27FC236}">
                <a16:creationId xmlns:a16="http://schemas.microsoft.com/office/drawing/2014/main" id="{27CD914D-3714-BD56-997E-DB8C1BCB37E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33276" y="3031687"/>
            <a:ext cx="2433661" cy="911568"/>
          </a:xfrm>
          <a:prstGeom prst="rect">
            <a:avLst/>
          </a:prstGeom>
        </p:spPr>
      </p:pic>
      <p:pic>
        <p:nvPicPr>
          <p:cNvPr id="38" name="Picture 37">
            <a:extLst>
              <a:ext uri="{FF2B5EF4-FFF2-40B4-BE49-F238E27FC236}">
                <a16:creationId xmlns:a16="http://schemas.microsoft.com/office/drawing/2014/main" id="{AFABB4A9-6757-18DF-D2F3-E3E699725963}"/>
              </a:ext>
            </a:extLst>
          </p:cNvPr>
          <p:cNvPicPr>
            <a:picLocks noChangeAspect="1"/>
          </p:cNvPicPr>
          <p:nvPr/>
        </p:nvPicPr>
        <p:blipFill>
          <a:blip r:embed="rId18"/>
          <a:stretch>
            <a:fillRect/>
          </a:stretch>
        </p:blipFill>
        <p:spPr>
          <a:xfrm>
            <a:off x="7262762" y="1832900"/>
            <a:ext cx="1527812" cy="1139569"/>
          </a:xfrm>
          <a:prstGeom prst="rect">
            <a:avLst/>
          </a:prstGeom>
        </p:spPr>
      </p:pic>
      <p:pic>
        <p:nvPicPr>
          <p:cNvPr id="4" name="Picture 3" descr="A black background with a black square&#10;&#10;AI-generated content may be incorrect.">
            <a:extLst>
              <a:ext uri="{FF2B5EF4-FFF2-40B4-BE49-F238E27FC236}">
                <a16:creationId xmlns:a16="http://schemas.microsoft.com/office/drawing/2014/main" id="{BA8B2B98-875C-4C07-01C4-5761D0E9D6D2}"/>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301725" y="4909791"/>
            <a:ext cx="2784871" cy="763048"/>
          </a:xfrm>
          <a:prstGeom prst="rect">
            <a:avLst/>
          </a:prstGeom>
        </p:spPr>
      </p:pic>
    </p:spTree>
    <p:extLst>
      <p:ext uri="{BB962C8B-B14F-4D97-AF65-F5344CB8AC3E}">
        <p14:creationId xmlns:p14="http://schemas.microsoft.com/office/powerpoint/2010/main" val="23673901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F315DC-9694-49D4-9A93-14E277AE326B}"/>
              </a:ext>
            </a:extLst>
          </p:cNvPr>
          <p:cNvSpPr>
            <a:spLocks noGrp="1"/>
          </p:cNvSpPr>
          <p:nvPr>
            <p:ph type="sldNum" sz="quarter" idx="12"/>
          </p:nvPr>
        </p:nvSpPr>
        <p:spPr>
          <a:xfrm>
            <a:off x="6355834" y="5132131"/>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37B42CB-9061-4CAE-A75D-F6FE73102E8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6E310E0B-1A37-4D34-A37F-FF645EA969D3}"/>
              </a:ext>
            </a:extLst>
          </p:cNvPr>
          <p:cNvSpPr txBox="1"/>
          <p:nvPr/>
        </p:nvSpPr>
        <p:spPr>
          <a:xfrm>
            <a:off x="5323768" y="5032668"/>
            <a:ext cx="3074368" cy="132343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Dr. Anshu Singh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Calibri" panose="020F0502020204030204"/>
              </a:rPr>
              <a:t>Iowa Ports Association</a:t>
            </a:r>
            <a:endParaRPr kumimoji="0" lang="en-US"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1B299FA7-170C-49ED-8229-384E1FC23715}"/>
              </a:ext>
            </a:extLst>
          </p:cNvPr>
          <p:cNvSpPr txBox="1"/>
          <p:nvPr/>
        </p:nvSpPr>
        <p:spPr>
          <a:xfrm>
            <a:off x="5199081" y="6326605"/>
            <a:ext cx="3588418"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472C4"/>
                </a:solidFill>
                <a:effectLst/>
                <a:uLnTx/>
                <a:uFillTx/>
                <a:latin typeface="Calibri" panose="020F0502020204030204"/>
                <a:ea typeface="+mn-ea"/>
                <a:cs typeface="+mn-cs"/>
              </a:rPr>
              <a:t>anshu.singh@cornbeltports.com</a:t>
            </a:r>
          </a:p>
        </p:txBody>
      </p:sp>
      <p:pic>
        <p:nvPicPr>
          <p:cNvPr id="16" name="Picture 15" descr="A picture containing person, wall, indoor&#10;&#10;Description automatically generated">
            <a:extLst>
              <a:ext uri="{FF2B5EF4-FFF2-40B4-BE49-F238E27FC236}">
                <a16:creationId xmlns:a16="http://schemas.microsoft.com/office/drawing/2014/main" id="{14B9D864-6945-23E6-91B6-FF59D8E0E0A1}"/>
              </a:ext>
            </a:extLst>
          </p:cNvPr>
          <p:cNvPicPr>
            <a:picLocks noChangeAspect="1"/>
          </p:cNvPicPr>
          <p:nvPr/>
        </p:nvPicPr>
        <p:blipFill rotWithShape="1">
          <a:blip r:embed="rId2">
            <a:extLst>
              <a:ext uri="{28A0092B-C50C-407E-A947-70E740481C1C}">
                <a14:useLocalDpi xmlns:a14="http://schemas.microsoft.com/office/drawing/2010/main" val="0"/>
              </a:ext>
            </a:extLst>
          </a:blip>
          <a:srcRect l="14638" t="5989" r="2996" b="24458"/>
          <a:stretch/>
        </p:blipFill>
        <p:spPr>
          <a:xfrm>
            <a:off x="5577872" y="1360744"/>
            <a:ext cx="2566159" cy="3250416"/>
          </a:xfrm>
          <a:prstGeom prst="rect">
            <a:avLst/>
          </a:prstGeom>
        </p:spPr>
      </p:pic>
      <p:pic>
        <p:nvPicPr>
          <p:cNvPr id="46" name="Picture 45">
            <a:extLst>
              <a:ext uri="{FF2B5EF4-FFF2-40B4-BE49-F238E27FC236}">
                <a16:creationId xmlns:a16="http://schemas.microsoft.com/office/drawing/2014/main" id="{2582B897-8169-B692-DA0F-8757871B1665}"/>
              </a:ext>
            </a:extLst>
          </p:cNvPr>
          <p:cNvPicPr>
            <a:picLocks noChangeAspect="1"/>
          </p:cNvPicPr>
          <p:nvPr/>
        </p:nvPicPr>
        <p:blipFill>
          <a:blip r:embed="rId3"/>
          <a:stretch>
            <a:fillRect/>
          </a:stretch>
        </p:blipFill>
        <p:spPr>
          <a:xfrm>
            <a:off x="84680" y="1073137"/>
            <a:ext cx="5326902" cy="3956063"/>
          </a:xfrm>
          <a:prstGeom prst="rect">
            <a:avLst/>
          </a:prstGeom>
        </p:spPr>
      </p:pic>
    </p:spTree>
    <p:extLst>
      <p:ext uri="{BB962C8B-B14F-4D97-AF65-F5344CB8AC3E}">
        <p14:creationId xmlns:p14="http://schemas.microsoft.com/office/powerpoint/2010/main" val="2395173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82427-FAE1-E051-6B93-BE02B6F25CB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284C3B7A-E468-141B-E4FA-136AEE33655F}"/>
              </a:ext>
            </a:extLst>
          </p:cNvPr>
          <p:cNvPicPr>
            <a:picLocks noChangeAspect="1"/>
          </p:cNvPicPr>
          <p:nvPr/>
        </p:nvPicPr>
        <p:blipFill>
          <a:blip r:embed="rId2"/>
          <a:stretch>
            <a:fillRect/>
          </a:stretch>
        </p:blipFill>
        <p:spPr>
          <a:xfrm>
            <a:off x="68826" y="191562"/>
            <a:ext cx="1766553" cy="1248364"/>
          </a:xfrm>
          <a:prstGeom prst="rect">
            <a:avLst/>
          </a:prstGeom>
        </p:spPr>
      </p:pic>
      <p:sp>
        <p:nvSpPr>
          <p:cNvPr id="8" name="TextBox 7">
            <a:extLst>
              <a:ext uri="{FF2B5EF4-FFF2-40B4-BE49-F238E27FC236}">
                <a16:creationId xmlns:a16="http://schemas.microsoft.com/office/drawing/2014/main" id="{A4524249-BB53-09DF-EE9C-627B0C81AE92}"/>
              </a:ext>
            </a:extLst>
          </p:cNvPr>
          <p:cNvSpPr txBox="1"/>
          <p:nvPr/>
        </p:nvSpPr>
        <p:spPr>
          <a:xfrm>
            <a:off x="3942735" y="2220504"/>
            <a:ext cx="5024284" cy="3785652"/>
          </a:xfrm>
          <a:prstGeom prst="rect">
            <a:avLst/>
          </a:prstGeom>
          <a:noFill/>
        </p:spPr>
        <p:txBody>
          <a:bodyPr wrap="square" rtlCol="0">
            <a:spAutoFit/>
          </a:bodyPr>
          <a:lstStyle/>
          <a:p>
            <a:pPr marL="457200" indent="-457200">
              <a:buFont typeface="Arial" panose="020B0604020202020204" pitchFamily="34" charset="0"/>
              <a:buChar char="•"/>
            </a:pPr>
            <a:r>
              <a:rPr lang="en-US" sz="2400" b="1" dirty="0">
                <a:solidFill>
                  <a:srgbClr val="0070C0"/>
                </a:solidFill>
              </a:rPr>
              <a:t>Feasibility Report with Integrated Environmental Assessment- approved in Feb 2025</a:t>
            </a:r>
          </a:p>
          <a:p>
            <a:pPr marL="457200" indent="-457200">
              <a:buFont typeface="Arial" panose="020B0604020202020204" pitchFamily="34" charset="0"/>
              <a:buChar char="•"/>
            </a:pPr>
            <a:r>
              <a:rPr lang="en-US" sz="2400" b="1" i="1" dirty="0">
                <a:solidFill>
                  <a:srgbClr val="0070C0"/>
                </a:solidFill>
              </a:rPr>
              <a:t>Project Partnership Agreement (PPA) between USACE, Rock Island District and Lee County Conservation Board and Iowa Ports Association (Non-Federal Sponsors)- in progress</a:t>
            </a:r>
          </a:p>
        </p:txBody>
      </p:sp>
      <p:sp>
        <p:nvSpPr>
          <p:cNvPr id="7" name="TextBox 6">
            <a:extLst>
              <a:ext uri="{FF2B5EF4-FFF2-40B4-BE49-F238E27FC236}">
                <a16:creationId xmlns:a16="http://schemas.microsoft.com/office/drawing/2014/main" id="{EC5BFC1C-A68C-1EBB-EF06-4E77F9ECFB75}"/>
              </a:ext>
            </a:extLst>
          </p:cNvPr>
          <p:cNvSpPr txBox="1"/>
          <p:nvPr/>
        </p:nvSpPr>
        <p:spPr>
          <a:xfrm>
            <a:off x="1766553" y="104875"/>
            <a:ext cx="6561370" cy="1754326"/>
          </a:xfrm>
          <a:prstGeom prst="rect">
            <a:avLst/>
          </a:prstGeom>
          <a:noFill/>
        </p:spPr>
        <p:txBody>
          <a:bodyPr wrap="square" rtlCol="0">
            <a:spAutoFit/>
          </a:bodyPr>
          <a:lstStyle/>
          <a:p>
            <a:pPr algn="ctr"/>
            <a:r>
              <a:rPr lang="en-US" sz="3600" b="1" dirty="0">
                <a:solidFill>
                  <a:srgbClr val="00B050"/>
                </a:solidFill>
              </a:rPr>
              <a:t>Aquatic Ecosystem Restoration in Lee County, IA Section 204 Project </a:t>
            </a:r>
          </a:p>
        </p:txBody>
      </p:sp>
      <p:pic>
        <p:nvPicPr>
          <p:cNvPr id="12" name="Picture 11">
            <a:extLst>
              <a:ext uri="{FF2B5EF4-FFF2-40B4-BE49-F238E27FC236}">
                <a16:creationId xmlns:a16="http://schemas.microsoft.com/office/drawing/2014/main" id="{217DF9F2-7B04-D725-22EE-F10B9769C2DF}"/>
              </a:ext>
            </a:extLst>
          </p:cNvPr>
          <p:cNvPicPr>
            <a:picLocks noChangeAspect="1"/>
          </p:cNvPicPr>
          <p:nvPr/>
        </p:nvPicPr>
        <p:blipFill>
          <a:blip r:embed="rId3"/>
          <a:stretch>
            <a:fillRect/>
          </a:stretch>
        </p:blipFill>
        <p:spPr>
          <a:xfrm>
            <a:off x="68826" y="1705921"/>
            <a:ext cx="3736257" cy="4960517"/>
          </a:xfrm>
          <a:prstGeom prst="rect">
            <a:avLst/>
          </a:prstGeom>
        </p:spPr>
      </p:pic>
    </p:spTree>
    <p:extLst>
      <p:ext uri="{BB962C8B-B14F-4D97-AF65-F5344CB8AC3E}">
        <p14:creationId xmlns:p14="http://schemas.microsoft.com/office/powerpoint/2010/main" val="1346789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4A6D8-64CF-AADC-A5AC-4D0BBC5585E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31E656C-48B0-1664-553B-15557B17D377}"/>
              </a:ext>
            </a:extLst>
          </p:cNvPr>
          <p:cNvPicPr>
            <a:picLocks noChangeAspect="1"/>
          </p:cNvPicPr>
          <p:nvPr/>
        </p:nvPicPr>
        <p:blipFill>
          <a:blip r:embed="rId2"/>
          <a:stretch>
            <a:fillRect/>
          </a:stretch>
        </p:blipFill>
        <p:spPr>
          <a:xfrm>
            <a:off x="37702" y="66262"/>
            <a:ext cx="1766553" cy="1248364"/>
          </a:xfrm>
          <a:prstGeom prst="rect">
            <a:avLst/>
          </a:prstGeom>
        </p:spPr>
      </p:pic>
      <p:sp>
        <p:nvSpPr>
          <p:cNvPr id="7" name="TextBox 6">
            <a:extLst>
              <a:ext uri="{FF2B5EF4-FFF2-40B4-BE49-F238E27FC236}">
                <a16:creationId xmlns:a16="http://schemas.microsoft.com/office/drawing/2014/main" id="{C6DD0147-3DD5-5264-3EC5-53E5D7AB9D32}"/>
              </a:ext>
            </a:extLst>
          </p:cNvPr>
          <p:cNvSpPr txBox="1"/>
          <p:nvPr/>
        </p:nvSpPr>
        <p:spPr>
          <a:xfrm>
            <a:off x="1804255" y="276999"/>
            <a:ext cx="6561370" cy="646331"/>
          </a:xfrm>
          <a:prstGeom prst="rect">
            <a:avLst/>
          </a:prstGeom>
          <a:noFill/>
        </p:spPr>
        <p:txBody>
          <a:bodyPr wrap="square" rtlCol="0">
            <a:spAutoFit/>
          </a:bodyPr>
          <a:lstStyle/>
          <a:p>
            <a:pPr algn="ctr"/>
            <a:r>
              <a:rPr lang="en-US" sz="3600" b="1" dirty="0">
                <a:solidFill>
                  <a:srgbClr val="00B050"/>
                </a:solidFill>
                <a:ea typeface="Times New Roman" panose="02020603050405020304" pitchFamily="18" charset="0"/>
              </a:rPr>
              <a:t>Project Features and Benefits </a:t>
            </a:r>
            <a:endParaRPr lang="en-US" sz="3600" b="1" dirty="0">
              <a:solidFill>
                <a:srgbClr val="00B050"/>
              </a:solidFill>
            </a:endParaRPr>
          </a:p>
        </p:txBody>
      </p:sp>
      <p:pic>
        <p:nvPicPr>
          <p:cNvPr id="12" name="Picture 11">
            <a:extLst>
              <a:ext uri="{FF2B5EF4-FFF2-40B4-BE49-F238E27FC236}">
                <a16:creationId xmlns:a16="http://schemas.microsoft.com/office/drawing/2014/main" id="{71F8EA67-CBBC-29D3-A9C3-2ED6AE3A1601}"/>
              </a:ext>
            </a:extLst>
          </p:cNvPr>
          <p:cNvPicPr>
            <a:picLocks noChangeAspect="1"/>
          </p:cNvPicPr>
          <p:nvPr/>
        </p:nvPicPr>
        <p:blipFill>
          <a:blip r:embed="rId3"/>
          <a:stretch>
            <a:fillRect/>
          </a:stretch>
        </p:blipFill>
        <p:spPr>
          <a:xfrm>
            <a:off x="202176" y="1343201"/>
            <a:ext cx="3736257" cy="4960517"/>
          </a:xfrm>
          <a:prstGeom prst="rect">
            <a:avLst/>
          </a:prstGeom>
        </p:spPr>
      </p:pic>
      <p:sp>
        <p:nvSpPr>
          <p:cNvPr id="3" name="TextBox 2">
            <a:extLst>
              <a:ext uri="{FF2B5EF4-FFF2-40B4-BE49-F238E27FC236}">
                <a16:creationId xmlns:a16="http://schemas.microsoft.com/office/drawing/2014/main" id="{027994D8-EF02-6EAF-EB13-9F61F2F0C1D0}"/>
              </a:ext>
            </a:extLst>
          </p:cNvPr>
          <p:cNvSpPr txBox="1"/>
          <p:nvPr/>
        </p:nvSpPr>
        <p:spPr>
          <a:xfrm>
            <a:off x="4076700" y="1419889"/>
            <a:ext cx="5067300" cy="4527650"/>
          </a:xfrm>
          <a:prstGeom prst="rect">
            <a:avLst/>
          </a:prstGeom>
          <a:noFill/>
        </p:spPr>
        <p:txBody>
          <a:bodyPr wrap="square">
            <a:spAutoFit/>
          </a:bodyPr>
          <a:lstStyle/>
          <a:p>
            <a:pPr marL="342900" marR="0" lvl="0" indent="-342900">
              <a:lnSpc>
                <a:spcPct val="107000"/>
              </a:lnSpc>
              <a:buFont typeface="Symbol" panose="05050102010706020507" pitchFamily="18" charset="2"/>
              <a:buChar char=""/>
            </a:pPr>
            <a:r>
              <a:rPr lang="en-US" kern="100" dirty="0">
                <a:effectLst/>
                <a:ea typeface="Aptos" panose="020B0004020202020204" pitchFamily="34" charset="0"/>
                <a:cs typeface="Times New Roman" panose="02020603050405020304" pitchFamily="18" charset="0"/>
              </a:rPr>
              <a:t>Beneficially use 30,000 CY of dredged material </a:t>
            </a:r>
          </a:p>
          <a:p>
            <a:pPr marL="342900" marR="0" lvl="0" indent="-342900">
              <a:lnSpc>
                <a:spcPct val="107000"/>
              </a:lnSpc>
              <a:buFont typeface="Symbol" panose="05050102010706020507" pitchFamily="18" charset="2"/>
              <a:buChar char=""/>
            </a:pPr>
            <a:r>
              <a:rPr lang="en-US" kern="100" dirty="0">
                <a:effectLst/>
                <a:ea typeface="Aptos" panose="020B0004020202020204" pitchFamily="34" charset="0"/>
                <a:cs typeface="Times New Roman" panose="02020603050405020304" pitchFamily="18" charset="0"/>
              </a:rPr>
              <a:t>Two island restoration areas: IS-3 (8 acres) and BW-1 (6 acres including breakwater function)</a:t>
            </a:r>
          </a:p>
          <a:p>
            <a:pPr marL="342900" marR="0" lvl="0" indent="-342900">
              <a:lnSpc>
                <a:spcPct val="107000"/>
              </a:lnSpc>
              <a:buFont typeface="Symbol" panose="05050102010706020507" pitchFamily="18" charset="2"/>
              <a:buChar char=""/>
            </a:pPr>
            <a:r>
              <a:rPr lang="en-US" kern="100" dirty="0">
                <a:effectLst/>
                <a:ea typeface="Aptos" panose="020B0004020202020204" pitchFamily="34" charset="0"/>
                <a:cs typeface="Times New Roman" panose="02020603050405020304" pitchFamily="18" charset="0"/>
              </a:rPr>
              <a:t>Three rock chevron structures to enhance bathymetric diversity and reduce wave action</a:t>
            </a:r>
          </a:p>
          <a:p>
            <a:pPr marL="342900" marR="0" lvl="0" indent="-342900">
              <a:lnSpc>
                <a:spcPct val="107000"/>
              </a:lnSpc>
              <a:buFont typeface="Symbol" panose="05050102010706020507" pitchFamily="18" charset="2"/>
              <a:buChar char=""/>
            </a:pPr>
            <a:r>
              <a:rPr lang="en-US" kern="100" dirty="0">
                <a:effectLst/>
                <a:ea typeface="Aptos" panose="020B0004020202020204" pitchFamily="34" charset="0"/>
                <a:cs typeface="Times New Roman" panose="02020603050405020304" pitchFamily="18" charset="0"/>
              </a:rPr>
              <a:t>Access dredging: Approximately 59,000 cubic yards beneficially reused</a:t>
            </a:r>
          </a:p>
          <a:p>
            <a:pPr marL="342900" marR="0" lvl="0" indent="-342900">
              <a:lnSpc>
                <a:spcPct val="107000"/>
              </a:lnSpc>
              <a:buFont typeface="Symbol" panose="05050102010706020507" pitchFamily="18" charset="2"/>
              <a:buChar char=""/>
            </a:pPr>
            <a:r>
              <a:rPr lang="en-US" kern="100" dirty="0">
                <a:effectLst/>
                <a:ea typeface="Aptos" panose="020B0004020202020204" pitchFamily="34" charset="0"/>
                <a:cs typeface="Times New Roman" panose="02020603050405020304" pitchFamily="18" charset="0"/>
              </a:rPr>
              <a:t>Enhanced habitat for indigenous fish, migratory birds, and terrestrial wildlife by restoring breeding, stopover, nesting, and foraging habitat</a:t>
            </a:r>
          </a:p>
          <a:p>
            <a:pPr marL="342900" marR="0" lvl="0" indent="-342900">
              <a:lnSpc>
                <a:spcPct val="107000"/>
              </a:lnSpc>
              <a:buFont typeface="Symbol" panose="05050102010706020507" pitchFamily="18" charset="2"/>
              <a:buChar char=""/>
            </a:pPr>
            <a:r>
              <a:rPr lang="en-US" kern="100" dirty="0">
                <a:effectLst/>
                <a:ea typeface="Aptos" panose="020B0004020202020204" pitchFamily="34" charset="0"/>
                <a:cs typeface="Times New Roman" panose="02020603050405020304" pitchFamily="18" charset="0"/>
              </a:rPr>
              <a:t>Improved overwintering habitat for fish </a:t>
            </a:r>
          </a:p>
          <a:p>
            <a:pPr marL="342900" marR="0" lvl="0" indent="-342900">
              <a:lnSpc>
                <a:spcPct val="107000"/>
              </a:lnSpc>
              <a:spcAft>
                <a:spcPts val="800"/>
              </a:spcAft>
              <a:buFont typeface="Symbol" panose="05050102010706020507" pitchFamily="18" charset="2"/>
              <a:buChar char=""/>
            </a:pPr>
            <a:r>
              <a:rPr lang="en-US" kern="100" dirty="0">
                <a:effectLst/>
                <a:ea typeface="Aptos" panose="020B0004020202020204" pitchFamily="34" charset="0"/>
                <a:cs typeface="Times New Roman" panose="02020603050405020304" pitchFamily="18" charset="0"/>
              </a:rPr>
              <a:t>Improved water quality</a:t>
            </a:r>
          </a:p>
        </p:txBody>
      </p:sp>
    </p:spTree>
    <p:extLst>
      <p:ext uri="{BB962C8B-B14F-4D97-AF65-F5344CB8AC3E}">
        <p14:creationId xmlns:p14="http://schemas.microsoft.com/office/powerpoint/2010/main" val="3507966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F484E-0DE3-1162-703C-C7B6D408F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2A2CCC-B726-E784-F6DF-22316F2AE231}"/>
              </a:ext>
            </a:extLst>
          </p:cNvPr>
          <p:cNvSpPr>
            <a:spLocks noGrp="1"/>
          </p:cNvSpPr>
          <p:nvPr>
            <p:ph type="title"/>
          </p:nvPr>
        </p:nvSpPr>
        <p:spPr>
          <a:xfrm>
            <a:off x="1335357" y="131762"/>
            <a:ext cx="7886700" cy="1325563"/>
          </a:xfrm>
        </p:spPr>
        <p:txBody>
          <a:bodyPr>
            <a:noAutofit/>
          </a:bodyPr>
          <a:lstStyle/>
          <a:p>
            <a:pPr algn="ctr"/>
            <a:r>
              <a:rPr lang="en-US" b="1" dirty="0">
                <a:solidFill>
                  <a:srgbClr val="4584B7"/>
                </a:solidFill>
              </a:rPr>
              <a:t>Upper Mississippi River Basin Ports Associations (2025)</a:t>
            </a:r>
          </a:p>
        </p:txBody>
      </p:sp>
      <p:pic>
        <p:nvPicPr>
          <p:cNvPr id="1026" name="Picture 2" descr="Location of Upper Mississippi River basin. | Download Scientific Diagram">
            <a:extLst>
              <a:ext uri="{FF2B5EF4-FFF2-40B4-BE49-F238E27FC236}">
                <a16:creationId xmlns:a16="http://schemas.microsoft.com/office/drawing/2014/main" id="{FCC455E5-2139-D437-DB44-D6614E537E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875" y="1457325"/>
            <a:ext cx="8096250" cy="54006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BECA30F5-96D1-B3B6-25AF-047DB60C123F}"/>
              </a:ext>
            </a:extLst>
          </p:cNvPr>
          <p:cNvPicPr>
            <a:picLocks noChangeAspect="1"/>
          </p:cNvPicPr>
          <p:nvPr/>
        </p:nvPicPr>
        <p:blipFill>
          <a:blip r:embed="rId3"/>
          <a:srcRect r="53488"/>
          <a:stretch>
            <a:fillRect/>
          </a:stretch>
        </p:blipFill>
        <p:spPr>
          <a:xfrm>
            <a:off x="4415236" y="1428354"/>
            <a:ext cx="1566020" cy="868701"/>
          </a:xfrm>
          <a:prstGeom prst="rect">
            <a:avLst/>
          </a:prstGeom>
        </p:spPr>
      </p:pic>
      <p:grpSp>
        <p:nvGrpSpPr>
          <p:cNvPr id="8" name="Group 7">
            <a:extLst>
              <a:ext uri="{FF2B5EF4-FFF2-40B4-BE49-F238E27FC236}">
                <a16:creationId xmlns:a16="http://schemas.microsoft.com/office/drawing/2014/main" id="{A140896B-F0AF-F31E-5F18-E22FE7470A5D}"/>
              </a:ext>
            </a:extLst>
          </p:cNvPr>
          <p:cNvGrpSpPr/>
          <p:nvPr/>
        </p:nvGrpSpPr>
        <p:grpSpPr>
          <a:xfrm>
            <a:off x="4572000" y="5986085"/>
            <a:ext cx="1574934" cy="697443"/>
            <a:chOff x="2482984" y="5830376"/>
            <a:chExt cx="1835150" cy="572362"/>
          </a:xfrm>
        </p:grpSpPr>
        <p:sp>
          <p:nvSpPr>
            <p:cNvPr id="7" name="Rectangle 6">
              <a:extLst>
                <a:ext uri="{FF2B5EF4-FFF2-40B4-BE49-F238E27FC236}">
                  <a16:creationId xmlns:a16="http://schemas.microsoft.com/office/drawing/2014/main" id="{11B693EF-D7A3-3749-252A-679CDA5953A0}"/>
                </a:ext>
              </a:extLst>
            </p:cNvPr>
            <p:cNvSpPr/>
            <p:nvPr/>
          </p:nvSpPr>
          <p:spPr>
            <a:xfrm>
              <a:off x="2482984" y="5830376"/>
              <a:ext cx="1835150" cy="572362"/>
            </a:xfrm>
            <a:prstGeom prst="rect">
              <a:avLst/>
            </a:prstGeom>
            <a:solidFill>
              <a:srgbClr val="101B2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28" name="Picture 4" descr="Missouri Port Authority Association – Inland Rivers, Ports &amp; Terminals ...">
              <a:extLst>
                <a:ext uri="{FF2B5EF4-FFF2-40B4-BE49-F238E27FC236}">
                  <a16:creationId xmlns:a16="http://schemas.microsoft.com/office/drawing/2014/main" id="{457B80F8-D618-5FDE-BD06-C7356CBEA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1722" y="5919707"/>
              <a:ext cx="1704975" cy="381000"/>
            </a:xfrm>
            <a:prstGeom prst="rect">
              <a:avLst/>
            </a:prstGeom>
            <a:noFill/>
            <a:extLst>
              <a:ext uri="{909E8E84-426E-40DD-AFC4-6F175D3DCCD1}">
                <a14:hiddenFill xmlns:a14="http://schemas.microsoft.com/office/drawing/2010/main">
                  <a:solidFill>
                    <a:srgbClr val="FFFFFF"/>
                  </a:solidFill>
                </a14:hiddenFill>
              </a:ext>
            </a:extLst>
          </p:spPr>
        </p:pic>
      </p:grpSp>
      <p:pic>
        <p:nvPicPr>
          <p:cNvPr id="1030" name="Picture 6" descr="Illinois Ports Association - YouTube">
            <a:extLst>
              <a:ext uri="{FF2B5EF4-FFF2-40B4-BE49-F238E27FC236}">
                <a16:creationId xmlns:a16="http://schemas.microsoft.com/office/drawing/2014/main" id="{B5A25098-0C26-DB4D-0A62-C449B17B65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71605" y="5244939"/>
            <a:ext cx="1496737" cy="149673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815757A-4F8C-06C3-C992-5837FDB6877D}"/>
              </a:ext>
            </a:extLst>
          </p:cNvPr>
          <p:cNvPicPr>
            <a:picLocks noChangeAspect="1"/>
          </p:cNvPicPr>
          <p:nvPr/>
        </p:nvPicPr>
        <p:blipFill>
          <a:blip r:embed="rId6"/>
          <a:stretch>
            <a:fillRect/>
          </a:stretch>
        </p:blipFill>
        <p:spPr>
          <a:xfrm>
            <a:off x="7085944" y="2782888"/>
            <a:ext cx="1949349" cy="747620"/>
          </a:xfrm>
          <a:prstGeom prst="rect">
            <a:avLst/>
          </a:prstGeom>
          <a:ln w="3175">
            <a:solidFill>
              <a:schemeClr val="tx1"/>
            </a:solidFill>
          </a:ln>
        </p:spPr>
      </p:pic>
      <p:pic>
        <p:nvPicPr>
          <p:cNvPr id="3" name="Picture 2">
            <a:extLst>
              <a:ext uri="{FF2B5EF4-FFF2-40B4-BE49-F238E27FC236}">
                <a16:creationId xmlns:a16="http://schemas.microsoft.com/office/drawing/2014/main" id="{4635F61F-C6B6-B26F-FE53-48B9C2921248}"/>
              </a:ext>
            </a:extLst>
          </p:cNvPr>
          <p:cNvPicPr>
            <a:picLocks noChangeAspect="1"/>
          </p:cNvPicPr>
          <p:nvPr/>
        </p:nvPicPr>
        <p:blipFill>
          <a:blip r:embed="rId7"/>
          <a:srcRect l="4435" r="3023" b="1348"/>
          <a:stretch>
            <a:fillRect/>
          </a:stretch>
        </p:blipFill>
        <p:spPr>
          <a:xfrm>
            <a:off x="4331775" y="3990337"/>
            <a:ext cx="1065509" cy="821692"/>
          </a:xfrm>
          <a:prstGeom prst="rect">
            <a:avLst/>
          </a:prstGeom>
        </p:spPr>
      </p:pic>
      <p:sp>
        <p:nvSpPr>
          <p:cNvPr id="5" name="TextBox 4">
            <a:extLst>
              <a:ext uri="{FF2B5EF4-FFF2-40B4-BE49-F238E27FC236}">
                <a16:creationId xmlns:a16="http://schemas.microsoft.com/office/drawing/2014/main" id="{B3CCA13B-4BB1-F089-F133-367B6FCD73EF}"/>
              </a:ext>
            </a:extLst>
          </p:cNvPr>
          <p:cNvSpPr txBox="1"/>
          <p:nvPr/>
        </p:nvSpPr>
        <p:spPr>
          <a:xfrm>
            <a:off x="1513523" y="5633680"/>
            <a:ext cx="2407903" cy="1107996"/>
          </a:xfrm>
          <a:prstGeom prst="rect">
            <a:avLst/>
          </a:prstGeom>
          <a:noFill/>
        </p:spPr>
        <p:txBody>
          <a:bodyPr wrap="none" rtlCol="0">
            <a:spAutoFit/>
          </a:bodyPr>
          <a:lstStyle/>
          <a:p>
            <a:r>
              <a:rPr lang="en-US" sz="6600" b="1" dirty="0">
                <a:solidFill>
                  <a:srgbClr val="00B050"/>
                </a:solidFill>
              </a:rPr>
              <a:t>Today</a:t>
            </a:r>
          </a:p>
        </p:txBody>
      </p:sp>
      <p:pic>
        <p:nvPicPr>
          <p:cNvPr id="9" name="Picture 8">
            <a:extLst>
              <a:ext uri="{FF2B5EF4-FFF2-40B4-BE49-F238E27FC236}">
                <a16:creationId xmlns:a16="http://schemas.microsoft.com/office/drawing/2014/main" id="{12F3B06D-DC9F-9A8D-088E-832C95CDAA3A}"/>
              </a:ext>
            </a:extLst>
          </p:cNvPr>
          <p:cNvPicPr>
            <a:picLocks noChangeAspect="1"/>
          </p:cNvPicPr>
          <p:nvPr/>
        </p:nvPicPr>
        <p:blipFill>
          <a:blip r:embed="rId8"/>
          <a:stretch>
            <a:fillRect/>
          </a:stretch>
        </p:blipFill>
        <p:spPr>
          <a:xfrm>
            <a:off x="0" y="152836"/>
            <a:ext cx="1766553" cy="1248364"/>
          </a:xfrm>
          <a:prstGeom prst="rect">
            <a:avLst/>
          </a:prstGeom>
        </p:spPr>
      </p:pic>
    </p:spTree>
    <p:extLst>
      <p:ext uri="{BB962C8B-B14F-4D97-AF65-F5344CB8AC3E}">
        <p14:creationId xmlns:p14="http://schemas.microsoft.com/office/powerpoint/2010/main" val="3981400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8B716CC-B362-036F-E005-5ACDEE1A9AC1}"/>
              </a:ext>
            </a:extLst>
          </p:cNvPr>
          <p:cNvSpPr txBox="1"/>
          <p:nvPr/>
        </p:nvSpPr>
        <p:spPr>
          <a:xfrm>
            <a:off x="152400" y="2341219"/>
            <a:ext cx="8686800" cy="4031873"/>
          </a:xfrm>
          <a:prstGeom prst="rect">
            <a:avLst/>
          </a:prstGeom>
          <a:noFill/>
        </p:spPr>
        <p:txBody>
          <a:bodyPr wrap="square">
            <a:spAutoFit/>
          </a:bodyPr>
          <a:lstStyle/>
          <a:p>
            <a:pPr algn="ctr"/>
            <a:r>
              <a:rPr lang="en-US" sz="3200" b="0" i="0" dirty="0">
                <a:effectLst/>
                <a:latin typeface="Roboto" panose="02000000000000000000" pitchFamily="2" charset="0"/>
              </a:rPr>
              <a:t>Iowa plays a crucial role in the U.S. export landscape, particularly in agriculture and manufacturing. The state's ability to adapt to changing global markets and maintain a diverse export portfolio is vital for its economic health and job creation. The continued growth in exports reflects Iowa's strategic importance in international trade.</a:t>
            </a:r>
            <a:endParaRPr lang="en-US" sz="3200" dirty="0"/>
          </a:p>
        </p:txBody>
      </p:sp>
      <p:sp>
        <p:nvSpPr>
          <p:cNvPr id="6" name="TextBox 5">
            <a:extLst>
              <a:ext uri="{FF2B5EF4-FFF2-40B4-BE49-F238E27FC236}">
                <a16:creationId xmlns:a16="http://schemas.microsoft.com/office/drawing/2014/main" id="{5CAFF9C7-D9A2-BF70-58D6-41394144E2E3}"/>
              </a:ext>
            </a:extLst>
          </p:cNvPr>
          <p:cNvSpPr txBox="1"/>
          <p:nvPr/>
        </p:nvSpPr>
        <p:spPr>
          <a:xfrm>
            <a:off x="591108" y="6373092"/>
            <a:ext cx="8248092" cy="738664"/>
          </a:xfrm>
          <a:prstGeom prst="rect">
            <a:avLst/>
          </a:prstGeom>
          <a:noFill/>
        </p:spPr>
        <p:txBody>
          <a:bodyPr wrap="none" rtlCol="0">
            <a:spAutoFit/>
          </a:bodyPr>
          <a:lstStyle/>
          <a:p>
            <a:r>
              <a:rPr lang="en-US" sz="1400" dirty="0">
                <a:hlinkClick r:id="rId2"/>
              </a:rPr>
              <a:t>https://www.worldstopexports.com/iowas-top-10-exports/#:~:text=Iowa%20generated%20an%20overall</a:t>
            </a:r>
            <a:endParaRPr lang="en-US" sz="1400" dirty="0"/>
          </a:p>
          <a:p>
            <a:endParaRPr lang="en-US" sz="1400" dirty="0"/>
          </a:p>
          <a:p>
            <a:endParaRPr lang="en-US" sz="1400" dirty="0"/>
          </a:p>
        </p:txBody>
      </p:sp>
      <p:pic>
        <p:nvPicPr>
          <p:cNvPr id="11" name="Picture 10">
            <a:extLst>
              <a:ext uri="{FF2B5EF4-FFF2-40B4-BE49-F238E27FC236}">
                <a16:creationId xmlns:a16="http://schemas.microsoft.com/office/drawing/2014/main" id="{DADC4561-8622-D1DD-1204-117065683F3C}"/>
              </a:ext>
            </a:extLst>
          </p:cNvPr>
          <p:cNvPicPr>
            <a:picLocks noChangeAspect="1"/>
          </p:cNvPicPr>
          <p:nvPr/>
        </p:nvPicPr>
        <p:blipFill>
          <a:blip r:embed="rId3"/>
          <a:stretch>
            <a:fillRect/>
          </a:stretch>
        </p:blipFill>
        <p:spPr>
          <a:xfrm>
            <a:off x="0" y="152836"/>
            <a:ext cx="1766553" cy="1248364"/>
          </a:xfrm>
          <a:prstGeom prst="rect">
            <a:avLst/>
          </a:prstGeom>
        </p:spPr>
      </p:pic>
      <p:sp>
        <p:nvSpPr>
          <p:cNvPr id="8" name="TextBox 7">
            <a:extLst>
              <a:ext uri="{FF2B5EF4-FFF2-40B4-BE49-F238E27FC236}">
                <a16:creationId xmlns:a16="http://schemas.microsoft.com/office/drawing/2014/main" id="{9DD0D02D-214A-6E0E-B495-E25FC2D6FE61}"/>
              </a:ext>
            </a:extLst>
          </p:cNvPr>
          <p:cNvSpPr txBox="1"/>
          <p:nvPr/>
        </p:nvSpPr>
        <p:spPr>
          <a:xfrm>
            <a:off x="1005823" y="1320592"/>
            <a:ext cx="7658828" cy="1077218"/>
          </a:xfrm>
          <a:prstGeom prst="rect">
            <a:avLst/>
          </a:prstGeom>
          <a:noFill/>
        </p:spPr>
        <p:txBody>
          <a:bodyPr wrap="none" rtlCol="0">
            <a:spAutoFit/>
          </a:bodyPr>
          <a:lstStyle/>
          <a:p>
            <a:pPr algn="ctr"/>
            <a:r>
              <a:rPr lang="en-US" sz="3200" b="1" i="1" dirty="0">
                <a:solidFill>
                  <a:srgbClr val="0070C0"/>
                </a:solidFill>
              </a:rPr>
              <a:t>Competing in the Current Export Market </a:t>
            </a:r>
          </a:p>
          <a:p>
            <a:pPr algn="ctr"/>
            <a:r>
              <a:rPr lang="en-US" sz="3200" b="1" i="1" dirty="0">
                <a:solidFill>
                  <a:srgbClr val="0070C0"/>
                </a:solidFill>
              </a:rPr>
              <a:t>Requires Modern Inland Ports</a:t>
            </a:r>
          </a:p>
        </p:txBody>
      </p:sp>
      <p:sp>
        <p:nvSpPr>
          <p:cNvPr id="7" name="TextBox 6">
            <a:extLst>
              <a:ext uri="{FF2B5EF4-FFF2-40B4-BE49-F238E27FC236}">
                <a16:creationId xmlns:a16="http://schemas.microsoft.com/office/drawing/2014/main" id="{BB39395F-619B-CEFC-B8BE-0F61E251009C}"/>
              </a:ext>
            </a:extLst>
          </p:cNvPr>
          <p:cNvSpPr txBox="1"/>
          <p:nvPr/>
        </p:nvSpPr>
        <p:spPr>
          <a:xfrm>
            <a:off x="1548740" y="176854"/>
            <a:ext cx="6822380" cy="1200329"/>
          </a:xfrm>
          <a:prstGeom prst="rect">
            <a:avLst/>
          </a:prstGeom>
          <a:noFill/>
        </p:spPr>
        <p:txBody>
          <a:bodyPr wrap="none" rtlCol="0">
            <a:spAutoFit/>
          </a:bodyPr>
          <a:lstStyle/>
          <a:p>
            <a:pPr algn="ctr"/>
            <a:r>
              <a:rPr lang="en-US" sz="3600" b="1" dirty="0">
                <a:solidFill>
                  <a:srgbClr val="00B050"/>
                </a:solidFill>
              </a:rPr>
              <a:t>Iowa is the #2 Agriculture </a:t>
            </a:r>
          </a:p>
          <a:p>
            <a:pPr algn="ctr"/>
            <a:r>
              <a:rPr lang="en-US" sz="3600" b="1" dirty="0">
                <a:solidFill>
                  <a:srgbClr val="00B050"/>
                </a:solidFill>
              </a:rPr>
              <a:t>Product Export State in the U.S. </a:t>
            </a:r>
          </a:p>
        </p:txBody>
      </p:sp>
    </p:spTree>
    <p:extLst>
      <p:ext uri="{BB962C8B-B14F-4D97-AF65-F5344CB8AC3E}">
        <p14:creationId xmlns:p14="http://schemas.microsoft.com/office/powerpoint/2010/main" val="30171089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401CA630-897D-6626-6094-1A59AF001444}"/>
              </a:ext>
            </a:extLst>
          </p:cNvPr>
          <p:cNvSpPr txBox="1"/>
          <p:nvPr/>
        </p:nvSpPr>
        <p:spPr>
          <a:xfrm>
            <a:off x="5883040" y="126530"/>
            <a:ext cx="2922969" cy="3034657"/>
          </a:xfrm>
          <a:prstGeom prst="rect">
            <a:avLst/>
          </a:prstGeom>
        </p:spPr>
        <p:txBody>
          <a:bodyPr vert="horz" wrap="square" lIns="0" tIns="0" rIns="0" bIns="0" rtlCol="0" anchor="b" anchorCtr="0">
            <a:normAutofit/>
          </a:bodyPr>
          <a:lstStyle/>
          <a:p>
            <a:pPr marL="0" marR="0" lvl="0" indent="0" algn="ctr" defTabSz="914400" rtl="0" eaLnBrk="1" fontAlgn="auto" latinLnBrk="0" hangingPunct="1">
              <a:lnSpc>
                <a:spcPct val="100000"/>
              </a:lnSpc>
              <a:spcBef>
                <a:spcPct val="0"/>
              </a:spcBef>
              <a:spcAft>
                <a:spcPts val="600"/>
              </a:spcAft>
              <a:buClrTx/>
              <a:buSzTx/>
              <a:buFontTx/>
              <a:buNone/>
              <a:tabLst/>
              <a:defRPr/>
            </a:pPr>
            <a:r>
              <a:rPr kumimoji="0" lang="en-US" sz="4200" b="1" i="0" u="none" strike="noStrike" kern="1200" cap="none" spc="0" normalizeH="0" baseline="0" noProof="0" dirty="0">
                <a:ln>
                  <a:noFill/>
                </a:ln>
                <a:solidFill>
                  <a:srgbClr val="00B050"/>
                </a:solidFill>
                <a:effectLst/>
                <a:uLnTx/>
                <a:uFillTx/>
                <a:latin typeface="Sitka Heading"/>
                <a:ea typeface="+mn-ea"/>
                <a:cs typeface="+mn-cs"/>
              </a:rPr>
              <a:t>Top 10 U.S. Agriculture </a:t>
            </a:r>
          </a:p>
          <a:p>
            <a:pPr marL="0" marR="0" lvl="0" indent="0" algn="ctr" defTabSz="914400" rtl="0" eaLnBrk="1" fontAlgn="auto" latinLnBrk="0" hangingPunct="1">
              <a:lnSpc>
                <a:spcPct val="100000"/>
              </a:lnSpc>
              <a:spcBef>
                <a:spcPct val="0"/>
              </a:spcBef>
              <a:spcAft>
                <a:spcPts val="600"/>
              </a:spcAft>
              <a:buClrTx/>
              <a:buSzTx/>
              <a:buFontTx/>
              <a:buNone/>
              <a:tabLst/>
              <a:defRPr/>
            </a:pPr>
            <a:r>
              <a:rPr kumimoji="0" lang="en-US" sz="4200" b="1" i="0" u="none" strike="noStrike" kern="1200" cap="none" spc="0" normalizeH="0" baseline="0" noProof="0" dirty="0">
                <a:ln>
                  <a:noFill/>
                </a:ln>
                <a:solidFill>
                  <a:srgbClr val="00B050"/>
                </a:solidFill>
                <a:effectLst/>
                <a:uLnTx/>
                <a:uFillTx/>
                <a:latin typeface="Sitka Heading"/>
                <a:ea typeface="+mn-ea"/>
                <a:cs typeface="+mn-cs"/>
              </a:rPr>
              <a:t>Exporting States</a:t>
            </a:r>
          </a:p>
        </p:txBody>
      </p:sp>
      <p:pic>
        <p:nvPicPr>
          <p:cNvPr id="1028" name="Picture 4">
            <a:extLst>
              <a:ext uri="{FF2B5EF4-FFF2-40B4-BE49-F238E27FC236}">
                <a16:creationId xmlns:a16="http://schemas.microsoft.com/office/drawing/2014/main" id="{EA3910D7-9DC0-5115-D24D-7F744FC2634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13148" y="684168"/>
            <a:ext cx="5230416" cy="5491250"/>
          </a:xfrm>
          <a:custGeom>
            <a:avLst/>
            <a:gdLst/>
            <a:ahLst/>
            <a:cxnLst/>
            <a:rect l="l" t="t" r="r" b="b"/>
            <a:pathLst>
              <a:path w="6973888" h="5761037">
                <a:moveTo>
                  <a:pt x="0" y="0"/>
                </a:moveTo>
                <a:lnTo>
                  <a:pt x="6973888" y="0"/>
                </a:lnTo>
                <a:lnTo>
                  <a:pt x="6973888" y="5761037"/>
                </a:lnTo>
                <a:lnTo>
                  <a:pt x="0" y="5761037"/>
                </a:lnTo>
                <a:close/>
              </a:path>
            </a:pathLst>
          </a:custGeom>
          <a:noFill/>
          <a:extLst>
            <a:ext uri="{909E8E84-426E-40DD-AFC4-6F175D3DCCD1}">
              <a14:hiddenFill xmlns:a14="http://schemas.microsoft.com/office/drawing/2010/main">
                <a:solidFill>
                  <a:srgbClr val="FFFFFF"/>
                </a:solidFill>
              </a14:hiddenFill>
            </a:ext>
          </a:extLst>
        </p:spPr>
      </p:pic>
      <p:sp>
        <p:nvSpPr>
          <p:cNvPr id="19" name="Freeform: Shape 18">
            <a:extLst>
              <a:ext uri="{FF2B5EF4-FFF2-40B4-BE49-F238E27FC236}">
                <a16:creationId xmlns:a16="http://schemas.microsoft.com/office/drawing/2014/main" id="{3516D278-C206-EFCD-26E3-4A098892D53D}"/>
              </a:ext>
            </a:extLst>
          </p:cNvPr>
          <p:cNvSpPr/>
          <p:nvPr/>
        </p:nvSpPr>
        <p:spPr>
          <a:xfrm>
            <a:off x="4661941" y="3450736"/>
            <a:ext cx="806471" cy="482683"/>
          </a:xfrm>
          <a:custGeom>
            <a:avLst/>
            <a:gdLst>
              <a:gd name="connsiteX0" fmla="*/ 50 w 782537"/>
              <a:gd name="connsiteY0" fmla="*/ 392742 h 437713"/>
              <a:gd name="connsiteX1" fmla="*/ 18038 w 782537"/>
              <a:gd name="connsiteY1" fmla="*/ 389744 h 437713"/>
              <a:gd name="connsiteX2" fmla="*/ 27032 w 782537"/>
              <a:gd name="connsiteY2" fmla="*/ 332782 h 437713"/>
              <a:gd name="connsiteX3" fmla="*/ 33028 w 782537"/>
              <a:gd name="connsiteY3" fmla="*/ 275819 h 437713"/>
              <a:gd name="connsiteX4" fmla="*/ 39025 w 782537"/>
              <a:gd name="connsiteY4" fmla="*/ 251835 h 437713"/>
              <a:gd name="connsiteX5" fmla="*/ 42023 w 782537"/>
              <a:gd name="connsiteY5" fmla="*/ 218856 h 437713"/>
              <a:gd name="connsiteX6" fmla="*/ 51017 w 782537"/>
              <a:gd name="connsiteY6" fmla="*/ 149902 h 437713"/>
              <a:gd name="connsiteX7" fmla="*/ 63009 w 782537"/>
              <a:gd name="connsiteY7" fmla="*/ 119921 h 437713"/>
              <a:gd name="connsiteX8" fmla="*/ 72003 w 782537"/>
              <a:gd name="connsiteY8" fmla="*/ 113925 h 437713"/>
              <a:gd name="connsiteX9" fmla="*/ 83995 w 782537"/>
              <a:gd name="connsiteY9" fmla="*/ 104931 h 437713"/>
              <a:gd name="connsiteX10" fmla="*/ 128966 w 782537"/>
              <a:gd name="connsiteY10" fmla="*/ 83945 h 437713"/>
              <a:gd name="connsiteX11" fmla="*/ 155948 w 782537"/>
              <a:gd name="connsiteY11" fmla="*/ 68955 h 437713"/>
              <a:gd name="connsiteX12" fmla="*/ 173936 w 782537"/>
              <a:gd name="connsiteY12" fmla="*/ 59961 h 437713"/>
              <a:gd name="connsiteX13" fmla="*/ 206914 w 782537"/>
              <a:gd name="connsiteY13" fmla="*/ 29980 h 437713"/>
              <a:gd name="connsiteX14" fmla="*/ 224903 w 782537"/>
              <a:gd name="connsiteY14" fmla="*/ 23984 h 437713"/>
              <a:gd name="connsiteX15" fmla="*/ 275869 w 782537"/>
              <a:gd name="connsiteY15" fmla="*/ 17988 h 437713"/>
              <a:gd name="connsiteX16" fmla="*/ 329834 w 782537"/>
              <a:gd name="connsiteY16" fmla="*/ 5996 h 437713"/>
              <a:gd name="connsiteX17" fmla="*/ 347822 w 782537"/>
              <a:gd name="connsiteY17" fmla="*/ 0 h 437713"/>
              <a:gd name="connsiteX18" fmla="*/ 437763 w 782537"/>
              <a:gd name="connsiteY18" fmla="*/ 5996 h 437713"/>
              <a:gd name="connsiteX19" fmla="*/ 581668 w 782537"/>
              <a:gd name="connsiteY19" fmla="*/ 11992 h 437713"/>
              <a:gd name="connsiteX20" fmla="*/ 605653 w 782537"/>
              <a:gd name="connsiteY20" fmla="*/ 20986 h 437713"/>
              <a:gd name="connsiteX21" fmla="*/ 614647 w 782537"/>
              <a:gd name="connsiteY21" fmla="*/ 29980 h 437713"/>
              <a:gd name="connsiteX22" fmla="*/ 632635 w 782537"/>
              <a:gd name="connsiteY22" fmla="*/ 35976 h 437713"/>
              <a:gd name="connsiteX23" fmla="*/ 665613 w 782537"/>
              <a:gd name="connsiteY23" fmla="*/ 65957 h 437713"/>
              <a:gd name="connsiteX24" fmla="*/ 677606 w 782537"/>
              <a:gd name="connsiteY24" fmla="*/ 92939 h 437713"/>
              <a:gd name="connsiteX25" fmla="*/ 695594 w 782537"/>
              <a:gd name="connsiteY25" fmla="*/ 110927 h 437713"/>
              <a:gd name="connsiteX26" fmla="*/ 704588 w 782537"/>
              <a:gd name="connsiteY26" fmla="*/ 131913 h 437713"/>
              <a:gd name="connsiteX27" fmla="*/ 719578 w 782537"/>
              <a:gd name="connsiteY27" fmla="*/ 143906 h 437713"/>
              <a:gd name="connsiteX28" fmla="*/ 728572 w 782537"/>
              <a:gd name="connsiteY28" fmla="*/ 161894 h 437713"/>
              <a:gd name="connsiteX29" fmla="*/ 734568 w 782537"/>
              <a:gd name="connsiteY29" fmla="*/ 176884 h 437713"/>
              <a:gd name="connsiteX30" fmla="*/ 746560 w 782537"/>
              <a:gd name="connsiteY30" fmla="*/ 188876 h 437713"/>
              <a:gd name="connsiteX31" fmla="*/ 752556 w 782537"/>
              <a:gd name="connsiteY31" fmla="*/ 197870 h 437713"/>
              <a:gd name="connsiteX32" fmla="*/ 770545 w 782537"/>
              <a:gd name="connsiteY32" fmla="*/ 209862 h 437713"/>
              <a:gd name="connsiteX33" fmla="*/ 776541 w 782537"/>
              <a:gd name="connsiteY33" fmla="*/ 221854 h 437713"/>
              <a:gd name="connsiteX34" fmla="*/ 782537 w 782537"/>
              <a:gd name="connsiteY34" fmla="*/ 242841 h 437713"/>
              <a:gd name="connsiteX35" fmla="*/ 779539 w 782537"/>
              <a:gd name="connsiteY35" fmla="*/ 323788 h 437713"/>
              <a:gd name="connsiteX36" fmla="*/ 773543 w 782537"/>
              <a:gd name="connsiteY36" fmla="*/ 365760 h 437713"/>
              <a:gd name="connsiteX37" fmla="*/ 758552 w 782537"/>
              <a:gd name="connsiteY37" fmla="*/ 404734 h 437713"/>
              <a:gd name="connsiteX38" fmla="*/ 737566 w 782537"/>
              <a:gd name="connsiteY38" fmla="*/ 419725 h 437713"/>
              <a:gd name="connsiteX39" fmla="*/ 722576 w 782537"/>
              <a:gd name="connsiteY39" fmla="*/ 425721 h 437713"/>
              <a:gd name="connsiteX40" fmla="*/ 695594 w 782537"/>
              <a:gd name="connsiteY40" fmla="*/ 428719 h 437713"/>
              <a:gd name="connsiteX41" fmla="*/ 605653 w 782537"/>
              <a:gd name="connsiteY41" fmla="*/ 437713 h 437713"/>
              <a:gd name="connsiteX42" fmla="*/ 530702 w 782537"/>
              <a:gd name="connsiteY42" fmla="*/ 434715 h 437713"/>
              <a:gd name="connsiteX43" fmla="*/ 500722 w 782537"/>
              <a:gd name="connsiteY43" fmla="*/ 431717 h 437713"/>
              <a:gd name="connsiteX44" fmla="*/ 404785 w 782537"/>
              <a:gd name="connsiteY44" fmla="*/ 425721 h 437713"/>
              <a:gd name="connsiteX45" fmla="*/ 392792 w 782537"/>
              <a:gd name="connsiteY45" fmla="*/ 422723 h 437713"/>
              <a:gd name="connsiteX46" fmla="*/ 227901 w 782537"/>
              <a:gd name="connsiteY46" fmla="*/ 413729 h 437713"/>
              <a:gd name="connsiteX47" fmla="*/ 125967 w 782537"/>
              <a:gd name="connsiteY47" fmla="*/ 416727 h 437713"/>
              <a:gd name="connsiteX48" fmla="*/ 36027 w 782537"/>
              <a:gd name="connsiteY48" fmla="*/ 410731 h 437713"/>
              <a:gd name="connsiteX49" fmla="*/ 24034 w 782537"/>
              <a:gd name="connsiteY49" fmla="*/ 404734 h 437713"/>
              <a:gd name="connsiteX50" fmla="*/ 50 w 782537"/>
              <a:gd name="connsiteY50" fmla="*/ 392742 h 43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782537" h="437713">
                <a:moveTo>
                  <a:pt x="50" y="392742"/>
                </a:moveTo>
                <a:cubicBezTo>
                  <a:pt x="-949" y="390244"/>
                  <a:pt x="13291" y="393541"/>
                  <a:pt x="18038" y="389744"/>
                </a:cubicBezTo>
                <a:cubicBezTo>
                  <a:pt x="37333" y="374308"/>
                  <a:pt x="28708" y="352893"/>
                  <a:pt x="27032" y="332782"/>
                </a:cubicBezTo>
                <a:cubicBezTo>
                  <a:pt x="29301" y="301016"/>
                  <a:pt x="27676" y="299009"/>
                  <a:pt x="33028" y="275819"/>
                </a:cubicBezTo>
                <a:cubicBezTo>
                  <a:pt x="34881" y="267789"/>
                  <a:pt x="39025" y="251835"/>
                  <a:pt x="39025" y="251835"/>
                </a:cubicBezTo>
                <a:cubicBezTo>
                  <a:pt x="40024" y="240842"/>
                  <a:pt x="40733" y="229819"/>
                  <a:pt x="42023" y="218856"/>
                </a:cubicBezTo>
                <a:cubicBezTo>
                  <a:pt x="44731" y="195835"/>
                  <a:pt x="47079" y="172744"/>
                  <a:pt x="51017" y="149902"/>
                </a:cubicBezTo>
                <a:cubicBezTo>
                  <a:pt x="51746" y="145671"/>
                  <a:pt x="58909" y="124841"/>
                  <a:pt x="63009" y="119921"/>
                </a:cubicBezTo>
                <a:cubicBezTo>
                  <a:pt x="65316" y="117153"/>
                  <a:pt x="69071" y="116019"/>
                  <a:pt x="72003" y="113925"/>
                </a:cubicBezTo>
                <a:cubicBezTo>
                  <a:pt x="76069" y="111021"/>
                  <a:pt x="79679" y="107449"/>
                  <a:pt x="83995" y="104931"/>
                </a:cubicBezTo>
                <a:cubicBezTo>
                  <a:pt x="113395" y="87781"/>
                  <a:pt x="100948" y="97954"/>
                  <a:pt x="128966" y="83945"/>
                </a:cubicBezTo>
                <a:cubicBezTo>
                  <a:pt x="138169" y="79344"/>
                  <a:pt x="146870" y="73797"/>
                  <a:pt x="155948" y="68955"/>
                </a:cubicBezTo>
                <a:cubicBezTo>
                  <a:pt x="161863" y="65800"/>
                  <a:pt x="168665" y="64103"/>
                  <a:pt x="173936" y="59961"/>
                </a:cubicBezTo>
                <a:cubicBezTo>
                  <a:pt x="179529" y="55567"/>
                  <a:pt x="195185" y="35192"/>
                  <a:pt x="206914" y="29980"/>
                </a:cubicBezTo>
                <a:cubicBezTo>
                  <a:pt x="212690" y="27413"/>
                  <a:pt x="218621" y="24682"/>
                  <a:pt x="224903" y="23984"/>
                </a:cubicBezTo>
                <a:lnTo>
                  <a:pt x="275869" y="17988"/>
                </a:lnTo>
                <a:cubicBezTo>
                  <a:pt x="293965" y="14508"/>
                  <a:pt x="311957" y="10465"/>
                  <a:pt x="329834" y="5996"/>
                </a:cubicBezTo>
                <a:cubicBezTo>
                  <a:pt x="335966" y="4463"/>
                  <a:pt x="347822" y="0"/>
                  <a:pt x="347822" y="0"/>
                </a:cubicBezTo>
                <a:cubicBezTo>
                  <a:pt x="379930" y="2470"/>
                  <a:pt x="404919" y="4628"/>
                  <a:pt x="437763" y="5996"/>
                </a:cubicBezTo>
                <a:cubicBezTo>
                  <a:pt x="608002" y="13089"/>
                  <a:pt x="466658" y="5227"/>
                  <a:pt x="581668" y="11992"/>
                </a:cubicBezTo>
                <a:cubicBezTo>
                  <a:pt x="587649" y="13985"/>
                  <a:pt x="601554" y="18424"/>
                  <a:pt x="605653" y="20986"/>
                </a:cubicBezTo>
                <a:cubicBezTo>
                  <a:pt x="609248" y="23233"/>
                  <a:pt x="610941" y="27921"/>
                  <a:pt x="614647" y="29980"/>
                </a:cubicBezTo>
                <a:cubicBezTo>
                  <a:pt x="620172" y="33049"/>
                  <a:pt x="626859" y="33409"/>
                  <a:pt x="632635" y="35976"/>
                </a:cubicBezTo>
                <a:cubicBezTo>
                  <a:pt x="643509" y="40809"/>
                  <a:pt x="662701" y="62753"/>
                  <a:pt x="665613" y="65957"/>
                </a:cubicBezTo>
                <a:cubicBezTo>
                  <a:pt x="680867" y="82737"/>
                  <a:pt x="660379" y="67100"/>
                  <a:pt x="677606" y="92939"/>
                </a:cubicBezTo>
                <a:cubicBezTo>
                  <a:pt x="682310" y="99994"/>
                  <a:pt x="690297" y="104306"/>
                  <a:pt x="695594" y="110927"/>
                </a:cubicBezTo>
                <a:cubicBezTo>
                  <a:pt x="709626" y="128467"/>
                  <a:pt x="695494" y="116755"/>
                  <a:pt x="704588" y="131913"/>
                </a:cubicBezTo>
                <a:cubicBezTo>
                  <a:pt x="707437" y="136662"/>
                  <a:pt x="715491" y="141181"/>
                  <a:pt x="719578" y="143906"/>
                </a:cubicBezTo>
                <a:cubicBezTo>
                  <a:pt x="727114" y="166513"/>
                  <a:pt x="716949" y="138647"/>
                  <a:pt x="728572" y="161894"/>
                </a:cubicBezTo>
                <a:cubicBezTo>
                  <a:pt x="730979" y="166707"/>
                  <a:pt x="731583" y="172406"/>
                  <a:pt x="734568" y="176884"/>
                </a:cubicBezTo>
                <a:cubicBezTo>
                  <a:pt x="737704" y="181588"/>
                  <a:pt x="742881" y="184584"/>
                  <a:pt x="746560" y="188876"/>
                </a:cubicBezTo>
                <a:cubicBezTo>
                  <a:pt x="748905" y="191612"/>
                  <a:pt x="749844" y="195497"/>
                  <a:pt x="752556" y="197870"/>
                </a:cubicBezTo>
                <a:cubicBezTo>
                  <a:pt x="757980" y="202615"/>
                  <a:pt x="764549" y="205865"/>
                  <a:pt x="770545" y="209862"/>
                </a:cubicBezTo>
                <a:cubicBezTo>
                  <a:pt x="772544" y="213859"/>
                  <a:pt x="774781" y="217746"/>
                  <a:pt x="776541" y="221854"/>
                </a:cubicBezTo>
                <a:cubicBezTo>
                  <a:pt x="779121" y="227874"/>
                  <a:pt x="781016" y="236758"/>
                  <a:pt x="782537" y="242841"/>
                </a:cubicBezTo>
                <a:cubicBezTo>
                  <a:pt x="781538" y="269823"/>
                  <a:pt x="780958" y="296824"/>
                  <a:pt x="779539" y="323788"/>
                </a:cubicBezTo>
                <a:cubicBezTo>
                  <a:pt x="776496" y="381614"/>
                  <a:pt x="779963" y="340082"/>
                  <a:pt x="773543" y="365760"/>
                </a:cubicBezTo>
                <a:cubicBezTo>
                  <a:pt x="768271" y="386848"/>
                  <a:pt x="773738" y="380871"/>
                  <a:pt x="758552" y="404734"/>
                </a:cubicBezTo>
                <a:cubicBezTo>
                  <a:pt x="753297" y="412991"/>
                  <a:pt x="746078" y="415942"/>
                  <a:pt x="737566" y="419725"/>
                </a:cubicBezTo>
                <a:cubicBezTo>
                  <a:pt x="732648" y="421911"/>
                  <a:pt x="727838" y="424593"/>
                  <a:pt x="722576" y="425721"/>
                </a:cubicBezTo>
                <a:cubicBezTo>
                  <a:pt x="713728" y="427617"/>
                  <a:pt x="704543" y="427377"/>
                  <a:pt x="695594" y="428719"/>
                </a:cubicBezTo>
                <a:cubicBezTo>
                  <a:pt x="627019" y="439005"/>
                  <a:pt x="702513" y="432615"/>
                  <a:pt x="605653" y="437713"/>
                </a:cubicBezTo>
                <a:lnTo>
                  <a:pt x="530702" y="434715"/>
                </a:lnTo>
                <a:cubicBezTo>
                  <a:pt x="520675" y="434142"/>
                  <a:pt x="510740" y="432433"/>
                  <a:pt x="500722" y="431717"/>
                </a:cubicBezTo>
                <a:lnTo>
                  <a:pt x="404785" y="425721"/>
                </a:lnTo>
                <a:cubicBezTo>
                  <a:pt x="400787" y="424722"/>
                  <a:pt x="396903" y="423002"/>
                  <a:pt x="392792" y="422723"/>
                </a:cubicBezTo>
                <a:cubicBezTo>
                  <a:pt x="337873" y="419000"/>
                  <a:pt x="227901" y="413729"/>
                  <a:pt x="227901" y="413729"/>
                </a:cubicBezTo>
                <a:cubicBezTo>
                  <a:pt x="193923" y="414728"/>
                  <a:pt x="159960" y="416727"/>
                  <a:pt x="125967" y="416727"/>
                </a:cubicBezTo>
                <a:cubicBezTo>
                  <a:pt x="114856" y="416727"/>
                  <a:pt x="62093" y="421903"/>
                  <a:pt x="36027" y="410731"/>
                </a:cubicBezTo>
                <a:cubicBezTo>
                  <a:pt x="31919" y="408970"/>
                  <a:pt x="28219" y="406303"/>
                  <a:pt x="24034" y="404734"/>
                </a:cubicBezTo>
                <a:cubicBezTo>
                  <a:pt x="6352" y="398103"/>
                  <a:pt x="1049" y="395240"/>
                  <a:pt x="50" y="392742"/>
                </a:cubicBezTo>
                <a:close/>
              </a:path>
            </a:pathLst>
          </a:custGeom>
          <a:solidFill>
            <a:srgbClr val="F78D8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a:ea typeface="+mn-ea"/>
              <a:cs typeface="+mn-cs"/>
            </a:endParaRPr>
          </a:p>
        </p:txBody>
      </p:sp>
      <p:sp>
        <p:nvSpPr>
          <p:cNvPr id="23" name="TextBox 22">
            <a:extLst>
              <a:ext uri="{FF2B5EF4-FFF2-40B4-BE49-F238E27FC236}">
                <a16:creationId xmlns:a16="http://schemas.microsoft.com/office/drawing/2014/main" id="{4359ABF6-06FC-4BC9-188B-1F0AE8C92113}"/>
              </a:ext>
            </a:extLst>
          </p:cNvPr>
          <p:cNvSpPr txBox="1"/>
          <p:nvPr/>
        </p:nvSpPr>
        <p:spPr>
          <a:xfrm>
            <a:off x="3343144" y="2548952"/>
            <a:ext cx="617477"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Source Sans Pro"/>
                <a:ea typeface="+mn-ea"/>
                <a:cs typeface="+mn-cs"/>
              </a:rPr>
              <a:t>#4</a:t>
            </a:r>
          </a:p>
        </p:txBody>
      </p:sp>
      <p:sp>
        <p:nvSpPr>
          <p:cNvPr id="24" name="TextBox 23">
            <a:extLst>
              <a:ext uri="{FF2B5EF4-FFF2-40B4-BE49-F238E27FC236}">
                <a16:creationId xmlns:a16="http://schemas.microsoft.com/office/drawing/2014/main" id="{16F18C4A-C4C5-DB51-6230-A15B182C1B53}"/>
              </a:ext>
            </a:extLst>
          </p:cNvPr>
          <p:cNvSpPr txBox="1"/>
          <p:nvPr/>
        </p:nvSpPr>
        <p:spPr>
          <a:xfrm>
            <a:off x="4373769" y="2805959"/>
            <a:ext cx="833883"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tx1">
                    <a:lumMod val="65000"/>
                  </a:schemeClr>
                </a:solidFill>
                <a:effectLst/>
                <a:uLnTx/>
                <a:uFillTx/>
                <a:latin typeface="Source Sans Pro"/>
                <a:ea typeface="+mn-ea"/>
                <a:cs typeface="+mn-cs"/>
              </a:rPr>
              <a:t>#15</a:t>
            </a:r>
          </a:p>
        </p:txBody>
      </p:sp>
      <p:sp>
        <p:nvSpPr>
          <p:cNvPr id="26" name="TextBox 25">
            <a:extLst>
              <a:ext uri="{FF2B5EF4-FFF2-40B4-BE49-F238E27FC236}">
                <a16:creationId xmlns:a16="http://schemas.microsoft.com/office/drawing/2014/main" id="{36A3A951-4DCC-CDB7-0C70-042AD11E49DA}"/>
              </a:ext>
            </a:extLst>
          </p:cNvPr>
          <p:cNvSpPr txBox="1"/>
          <p:nvPr/>
        </p:nvSpPr>
        <p:spPr>
          <a:xfrm>
            <a:off x="3346003" y="3717129"/>
            <a:ext cx="617477"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Source Sans Pro"/>
                <a:ea typeface="+mn-ea"/>
                <a:cs typeface="+mn-cs"/>
              </a:rPr>
              <a:t>#2</a:t>
            </a:r>
          </a:p>
        </p:txBody>
      </p:sp>
      <p:sp>
        <p:nvSpPr>
          <p:cNvPr id="27" name="TextBox 26">
            <a:extLst>
              <a:ext uri="{FF2B5EF4-FFF2-40B4-BE49-F238E27FC236}">
                <a16:creationId xmlns:a16="http://schemas.microsoft.com/office/drawing/2014/main" id="{9E9054B0-7837-4C76-C600-3ADABEE421F3}"/>
              </a:ext>
            </a:extLst>
          </p:cNvPr>
          <p:cNvSpPr txBox="1"/>
          <p:nvPr/>
        </p:nvSpPr>
        <p:spPr>
          <a:xfrm>
            <a:off x="2338910" y="3717129"/>
            <a:ext cx="617477"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Source Sans Pro"/>
                <a:ea typeface="+mn-ea"/>
                <a:cs typeface="+mn-cs"/>
              </a:rPr>
              <a:t>#5</a:t>
            </a:r>
          </a:p>
        </p:txBody>
      </p:sp>
      <p:sp>
        <p:nvSpPr>
          <p:cNvPr id="28" name="TextBox 27">
            <a:extLst>
              <a:ext uri="{FF2B5EF4-FFF2-40B4-BE49-F238E27FC236}">
                <a16:creationId xmlns:a16="http://schemas.microsoft.com/office/drawing/2014/main" id="{42B2DB05-C5C5-2C53-00F4-DD5A8977AB8F}"/>
              </a:ext>
            </a:extLst>
          </p:cNvPr>
          <p:cNvSpPr txBox="1"/>
          <p:nvPr/>
        </p:nvSpPr>
        <p:spPr>
          <a:xfrm>
            <a:off x="4620093" y="3717129"/>
            <a:ext cx="617477"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Source Sans Pro"/>
                <a:ea typeface="+mn-ea"/>
                <a:cs typeface="+mn-cs"/>
              </a:rPr>
              <a:t>#3</a:t>
            </a:r>
          </a:p>
        </p:txBody>
      </p:sp>
      <p:sp>
        <p:nvSpPr>
          <p:cNvPr id="37" name="Oval 36">
            <a:extLst>
              <a:ext uri="{FF2B5EF4-FFF2-40B4-BE49-F238E27FC236}">
                <a16:creationId xmlns:a16="http://schemas.microsoft.com/office/drawing/2014/main" id="{2CEAA84F-5B52-EEA1-F116-773450AAED54}"/>
              </a:ext>
            </a:extLst>
          </p:cNvPr>
          <p:cNvSpPr/>
          <p:nvPr/>
        </p:nvSpPr>
        <p:spPr>
          <a:xfrm>
            <a:off x="2116900" y="2354893"/>
            <a:ext cx="3282426" cy="2299679"/>
          </a:xfrm>
          <a:prstGeom prst="ellipse">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Source Sans Pro"/>
              <a:ea typeface="+mn-ea"/>
              <a:cs typeface="+mn-cs"/>
            </a:endParaRPr>
          </a:p>
        </p:txBody>
      </p:sp>
      <p:sp>
        <p:nvSpPr>
          <p:cNvPr id="38" name="TextBox 37">
            <a:extLst>
              <a:ext uri="{FF2B5EF4-FFF2-40B4-BE49-F238E27FC236}">
                <a16:creationId xmlns:a16="http://schemas.microsoft.com/office/drawing/2014/main" id="{471302ED-475A-B3D0-855C-10C1B36A1445}"/>
              </a:ext>
            </a:extLst>
          </p:cNvPr>
          <p:cNvSpPr txBox="1"/>
          <p:nvPr/>
        </p:nvSpPr>
        <p:spPr>
          <a:xfrm>
            <a:off x="3960621" y="5222348"/>
            <a:ext cx="617477"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Source Sans Pro"/>
                <a:ea typeface="+mn-ea"/>
                <a:cs typeface="+mn-cs"/>
              </a:rPr>
              <a:t>#8</a:t>
            </a:r>
          </a:p>
        </p:txBody>
      </p:sp>
      <p:sp>
        <p:nvSpPr>
          <p:cNvPr id="4" name="TextBox 3">
            <a:extLst>
              <a:ext uri="{FF2B5EF4-FFF2-40B4-BE49-F238E27FC236}">
                <a16:creationId xmlns:a16="http://schemas.microsoft.com/office/drawing/2014/main" id="{4ADF3A14-335E-F134-1827-ECF2E96C7EA3}"/>
              </a:ext>
            </a:extLst>
          </p:cNvPr>
          <p:cNvSpPr txBox="1"/>
          <p:nvPr/>
        </p:nvSpPr>
        <p:spPr>
          <a:xfrm>
            <a:off x="30535" y="6457207"/>
            <a:ext cx="9179116" cy="338554"/>
          </a:xfrm>
          <a:prstGeom prst="rect">
            <a:avLst/>
          </a:prstGeom>
          <a:noFill/>
        </p:spPr>
        <p:txBody>
          <a:bodyPr wrap="none" rtlCol="0">
            <a:spAutoFit/>
          </a:bodyPr>
          <a:lstStyle/>
          <a:p>
            <a:r>
              <a:rPr lang="en-US" sz="1600"/>
              <a:t>https://www.ers.usda.gov/data-products/state-agricultural-trade-data/annual-state-agricultural-exports</a:t>
            </a:r>
            <a:endParaRPr lang="en-US" sz="1600" dirty="0"/>
          </a:p>
        </p:txBody>
      </p:sp>
      <p:sp>
        <p:nvSpPr>
          <p:cNvPr id="5" name="TextBox 4">
            <a:extLst>
              <a:ext uri="{FF2B5EF4-FFF2-40B4-BE49-F238E27FC236}">
                <a16:creationId xmlns:a16="http://schemas.microsoft.com/office/drawing/2014/main" id="{7D211266-3013-2D57-E98E-BB6DA3E2C1F1}"/>
              </a:ext>
            </a:extLst>
          </p:cNvPr>
          <p:cNvSpPr txBox="1"/>
          <p:nvPr/>
        </p:nvSpPr>
        <p:spPr>
          <a:xfrm>
            <a:off x="2452324" y="4693684"/>
            <a:ext cx="833883"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Source Sans Pro"/>
                <a:ea typeface="+mn-ea"/>
                <a:cs typeface="+mn-cs"/>
              </a:rPr>
              <a:t>#10</a:t>
            </a:r>
          </a:p>
        </p:txBody>
      </p:sp>
      <p:sp>
        <p:nvSpPr>
          <p:cNvPr id="6" name="TextBox 5">
            <a:extLst>
              <a:ext uri="{FF2B5EF4-FFF2-40B4-BE49-F238E27FC236}">
                <a16:creationId xmlns:a16="http://schemas.microsoft.com/office/drawing/2014/main" id="{CFBF31A1-47A2-E6FE-B104-10A0741ABDAF}"/>
              </a:ext>
            </a:extLst>
          </p:cNvPr>
          <p:cNvSpPr txBox="1"/>
          <p:nvPr/>
        </p:nvSpPr>
        <p:spPr>
          <a:xfrm>
            <a:off x="2038642" y="1532136"/>
            <a:ext cx="617477"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Source Sans Pro"/>
                <a:ea typeface="+mn-ea"/>
                <a:cs typeface="+mn-cs"/>
              </a:rPr>
              <a:t>#9</a:t>
            </a:r>
          </a:p>
        </p:txBody>
      </p:sp>
      <p:sp>
        <p:nvSpPr>
          <p:cNvPr id="7" name="TextBox 6">
            <a:extLst>
              <a:ext uri="{FF2B5EF4-FFF2-40B4-BE49-F238E27FC236}">
                <a16:creationId xmlns:a16="http://schemas.microsoft.com/office/drawing/2014/main" id="{03ABE6D2-F7D0-981E-C199-9BF3E8548890}"/>
              </a:ext>
            </a:extLst>
          </p:cNvPr>
          <p:cNvSpPr txBox="1"/>
          <p:nvPr/>
        </p:nvSpPr>
        <p:spPr>
          <a:xfrm>
            <a:off x="6996216" y="3032372"/>
            <a:ext cx="787395" cy="369332"/>
          </a:xfrm>
          <a:prstGeom prst="rect">
            <a:avLst/>
          </a:prstGeom>
          <a:noFill/>
        </p:spPr>
        <p:txBody>
          <a:bodyPr wrap="none" rtlCol="0">
            <a:spAutoFit/>
          </a:bodyPr>
          <a:lstStyle/>
          <a:p>
            <a:r>
              <a:rPr lang="en-US" dirty="0">
                <a:solidFill>
                  <a:schemeClr val="tx1">
                    <a:lumMod val="65000"/>
                  </a:schemeClr>
                </a:solidFill>
              </a:rPr>
              <a:t>(2023)</a:t>
            </a:r>
          </a:p>
        </p:txBody>
      </p:sp>
      <p:pic>
        <p:nvPicPr>
          <p:cNvPr id="2" name="Picture 1">
            <a:extLst>
              <a:ext uri="{FF2B5EF4-FFF2-40B4-BE49-F238E27FC236}">
                <a16:creationId xmlns:a16="http://schemas.microsoft.com/office/drawing/2014/main" id="{E2D6354A-AEE6-84FB-BE3F-36BCE0D1DA42}"/>
              </a:ext>
            </a:extLst>
          </p:cNvPr>
          <p:cNvPicPr>
            <a:picLocks noChangeAspect="1"/>
          </p:cNvPicPr>
          <p:nvPr/>
        </p:nvPicPr>
        <p:blipFill>
          <a:blip r:embed="rId3"/>
          <a:stretch>
            <a:fillRect/>
          </a:stretch>
        </p:blipFill>
        <p:spPr>
          <a:xfrm>
            <a:off x="30535" y="62239"/>
            <a:ext cx="1109328" cy="783925"/>
          </a:xfrm>
          <a:prstGeom prst="rect">
            <a:avLst/>
          </a:prstGeom>
        </p:spPr>
      </p:pic>
    </p:spTree>
    <p:extLst>
      <p:ext uri="{BB962C8B-B14F-4D97-AF65-F5344CB8AC3E}">
        <p14:creationId xmlns:p14="http://schemas.microsoft.com/office/powerpoint/2010/main" val="17173320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CC10E5E-C247-F6AB-02ED-372C7BAE3F2A}"/>
              </a:ext>
            </a:extLst>
          </p:cNvPr>
          <p:cNvPicPr>
            <a:picLocks noChangeAspect="1"/>
          </p:cNvPicPr>
          <p:nvPr/>
        </p:nvPicPr>
        <p:blipFill>
          <a:blip r:embed="rId2"/>
          <a:stretch>
            <a:fillRect/>
          </a:stretch>
        </p:blipFill>
        <p:spPr>
          <a:xfrm>
            <a:off x="89362" y="4235392"/>
            <a:ext cx="1994231" cy="2585601"/>
          </a:xfrm>
          <a:prstGeom prst="rect">
            <a:avLst/>
          </a:prstGeom>
          <a:ln w="3175">
            <a:solidFill>
              <a:schemeClr val="tx1"/>
            </a:solidFill>
          </a:ln>
        </p:spPr>
      </p:pic>
      <p:pic>
        <p:nvPicPr>
          <p:cNvPr id="7" name="Picture 6">
            <a:extLst>
              <a:ext uri="{FF2B5EF4-FFF2-40B4-BE49-F238E27FC236}">
                <a16:creationId xmlns:a16="http://schemas.microsoft.com/office/drawing/2014/main" id="{EEC03C6F-17B4-1B30-2CF6-E6A1F50796FC}"/>
              </a:ext>
            </a:extLst>
          </p:cNvPr>
          <p:cNvPicPr>
            <a:picLocks noChangeAspect="1"/>
          </p:cNvPicPr>
          <p:nvPr/>
        </p:nvPicPr>
        <p:blipFill>
          <a:blip r:embed="rId3"/>
          <a:stretch>
            <a:fillRect/>
          </a:stretch>
        </p:blipFill>
        <p:spPr>
          <a:xfrm>
            <a:off x="2211574" y="4235392"/>
            <a:ext cx="2009552" cy="2585602"/>
          </a:xfrm>
          <a:prstGeom prst="rect">
            <a:avLst/>
          </a:prstGeom>
          <a:ln w="3175">
            <a:solidFill>
              <a:schemeClr val="tx1"/>
            </a:solidFill>
          </a:ln>
        </p:spPr>
      </p:pic>
      <p:pic>
        <p:nvPicPr>
          <p:cNvPr id="9" name="Picture 8">
            <a:extLst>
              <a:ext uri="{FF2B5EF4-FFF2-40B4-BE49-F238E27FC236}">
                <a16:creationId xmlns:a16="http://schemas.microsoft.com/office/drawing/2014/main" id="{D3C119E6-F0F2-F3D7-6941-B64788615CE9}"/>
              </a:ext>
            </a:extLst>
          </p:cNvPr>
          <p:cNvPicPr>
            <a:picLocks noChangeAspect="1"/>
          </p:cNvPicPr>
          <p:nvPr/>
        </p:nvPicPr>
        <p:blipFill>
          <a:blip r:embed="rId4"/>
          <a:stretch>
            <a:fillRect/>
          </a:stretch>
        </p:blipFill>
        <p:spPr>
          <a:xfrm>
            <a:off x="103933" y="116958"/>
            <a:ext cx="4175150" cy="3880884"/>
          </a:xfrm>
          <a:prstGeom prst="rect">
            <a:avLst/>
          </a:prstGeom>
        </p:spPr>
      </p:pic>
      <p:pic>
        <p:nvPicPr>
          <p:cNvPr id="13" name="Picture 12">
            <a:extLst>
              <a:ext uri="{FF2B5EF4-FFF2-40B4-BE49-F238E27FC236}">
                <a16:creationId xmlns:a16="http://schemas.microsoft.com/office/drawing/2014/main" id="{B9EA58D3-0347-9403-A629-ACD6CE2B08C4}"/>
              </a:ext>
            </a:extLst>
          </p:cNvPr>
          <p:cNvPicPr>
            <a:picLocks noChangeAspect="1"/>
          </p:cNvPicPr>
          <p:nvPr/>
        </p:nvPicPr>
        <p:blipFill>
          <a:blip r:embed="rId5"/>
          <a:srcRect r="5031"/>
          <a:stretch>
            <a:fillRect/>
          </a:stretch>
        </p:blipFill>
        <p:spPr>
          <a:xfrm>
            <a:off x="4221127" y="116958"/>
            <a:ext cx="4922874" cy="6507126"/>
          </a:xfrm>
          <a:prstGeom prst="rect">
            <a:avLst/>
          </a:prstGeom>
        </p:spPr>
      </p:pic>
      <p:sp>
        <p:nvSpPr>
          <p:cNvPr id="14" name="Oval 13">
            <a:extLst>
              <a:ext uri="{FF2B5EF4-FFF2-40B4-BE49-F238E27FC236}">
                <a16:creationId xmlns:a16="http://schemas.microsoft.com/office/drawing/2014/main" id="{E06FB8A7-303C-A8F2-A5D8-91D3A4877BE6}"/>
              </a:ext>
            </a:extLst>
          </p:cNvPr>
          <p:cNvSpPr/>
          <p:nvPr/>
        </p:nvSpPr>
        <p:spPr>
          <a:xfrm>
            <a:off x="4221126" y="999460"/>
            <a:ext cx="3413051" cy="1446028"/>
          </a:xfrm>
          <a:prstGeom prst="ellipse">
            <a:avLst/>
          </a:prstGeom>
          <a:no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8564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B3669A-93B7-FDA2-86A2-0D3D65301A2B}"/>
              </a:ext>
            </a:extLst>
          </p:cNvPr>
          <p:cNvPicPr>
            <a:picLocks noChangeAspect="1"/>
          </p:cNvPicPr>
          <p:nvPr/>
        </p:nvPicPr>
        <p:blipFill>
          <a:blip r:embed="rId2"/>
          <a:srcRect t="4683" b="4683"/>
          <a:stretch>
            <a:fillRect/>
          </a:stretch>
        </p:blipFill>
        <p:spPr>
          <a:xfrm>
            <a:off x="0" y="1"/>
            <a:ext cx="9144000" cy="6858000"/>
          </a:xfrm>
          <a:prstGeom prst="rect">
            <a:avLst/>
          </a:prstGeom>
        </p:spPr>
      </p:pic>
      <p:sp>
        <p:nvSpPr>
          <p:cNvPr id="6" name="Oval 5">
            <a:extLst>
              <a:ext uri="{FF2B5EF4-FFF2-40B4-BE49-F238E27FC236}">
                <a16:creationId xmlns:a16="http://schemas.microsoft.com/office/drawing/2014/main" id="{2B867D51-2067-764B-ACB6-4F76E203242A}"/>
              </a:ext>
            </a:extLst>
          </p:cNvPr>
          <p:cNvSpPr/>
          <p:nvPr/>
        </p:nvSpPr>
        <p:spPr>
          <a:xfrm>
            <a:off x="5348177" y="2785730"/>
            <a:ext cx="1158949" cy="2062717"/>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0251432-ECB9-7FAD-F353-BE83C21F1099}"/>
              </a:ext>
            </a:extLst>
          </p:cNvPr>
          <p:cNvSpPr txBox="1"/>
          <p:nvPr/>
        </p:nvSpPr>
        <p:spPr>
          <a:xfrm rot="19701344">
            <a:off x="3627385" y="2402959"/>
            <a:ext cx="2093458" cy="1077218"/>
          </a:xfrm>
          <a:prstGeom prst="rect">
            <a:avLst/>
          </a:prstGeom>
          <a:noFill/>
        </p:spPr>
        <p:txBody>
          <a:bodyPr wrap="none" rtlCol="0">
            <a:spAutoFit/>
          </a:bodyPr>
          <a:lstStyle/>
          <a:p>
            <a:pPr algn="ctr"/>
            <a:r>
              <a:rPr lang="en-US" sz="3200" b="1" i="1" dirty="0"/>
              <a:t>Iowa Ports </a:t>
            </a:r>
          </a:p>
          <a:p>
            <a:pPr algn="ctr"/>
            <a:r>
              <a:rPr lang="en-US" sz="3200" b="1" i="1" dirty="0"/>
              <a:t>Missing</a:t>
            </a:r>
          </a:p>
        </p:txBody>
      </p:sp>
      <p:sp>
        <p:nvSpPr>
          <p:cNvPr id="8" name="TextBox 7">
            <a:extLst>
              <a:ext uri="{FF2B5EF4-FFF2-40B4-BE49-F238E27FC236}">
                <a16:creationId xmlns:a16="http://schemas.microsoft.com/office/drawing/2014/main" id="{2AE2A832-DAEB-548F-41E0-935234B37511}"/>
              </a:ext>
            </a:extLst>
          </p:cNvPr>
          <p:cNvSpPr txBox="1"/>
          <p:nvPr/>
        </p:nvSpPr>
        <p:spPr>
          <a:xfrm>
            <a:off x="8098714" y="602405"/>
            <a:ext cx="1045286" cy="369332"/>
          </a:xfrm>
          <a:prstGeom prst="rect">
            <a:avLst/>
          </a:prstGeom>
          <a:noFill/>
        </p:spPr>
        <p:txBody>
          <a:bodyPr wrap="none" rtlCol="0">
            <a:spAutoFit/>
          </a:bodyPr>
          <a:lstStyle/>
          <a:p>
            <a:r>
              <a:rPr lang="en-US" dirty="0">
                <a:solidFill>
                  <a:srgbClr val="FFFF00"/>
                </a:solidFill>
              </a:rPr>
              <a:t>Feb 2025</a:t>
            </a:r>
          </a:p>
        </p:txBody>
      </p:sp>
    </p:spTree>
    <p:extLst>
      <p:ext uri="{BB962C8B-B14F-4D97-AF65-F5344CB8AC3E}">
        <p14:creationId xmlns:p14="http://schemas.microsoft.com/office/powerpoint/2010/main" val="3231203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social media post&#10;&#10;AI-generated content may be incorrect.">
            <a:extLst>
              <a:ext uri="{FF2B5EF4-FFF2-40B4-BE49-F238E27FC236}">
                <a16:creationId xmlns:a16="http://schemas.microsoft.com/office/drawing/2014/main" id="{0D677D75-81D7-CCA1-6E36-39176161EB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93" y="1095374"/>
            <a:ext cx="8928965" cy="4741900"/>
          </a:xfrm>
          <a:prstGeom prst="rect">
            <a:avLst/>
          </a:prstGeom>
        </p:spPr>
      </p:pic>
      <p:pic>
        <p:nvPicPr>
          <p:cNvPr id="2" name="Picture 1">
            <a:extLst>
              <a:ext uri="{FF2B5EF4-FFF2-40B4-BE49-F238E27FC236}">
                <a16:creationId xmlns:a16="http://schemas.microsoft.com/office/drawing/2014/main" id="{3F2CFCD0-EE60-F72D-F7E8-49D43EC2C400}"/>
              </a:ext>
            </a:extLst>
          </p:cNvPr>
          <p:cNvPicPr>
            <a:picLocks noChangeAspect="1"/>
          </p:cNvPicPr>
          <p:nvPr/>
        </p:nvPicPr>
        <p:blipFill>
          <a:blip r:embed="rId3"/>
          <a:stretch>
            <a:fillRect/>
          </a:stretch>
        </p:blipFill>
        <p:spPr>
          <a:xfrm>
            <a:off x="119342" y="143174"/>
            <a:ext cx="1347453" cy="952200"/>
          </a:xfrm>
          <a:prstGeom prst="rect">
            <a:avLst/>
          </a:prstGeom>
        </p:spPr>
      </p:pic>
    </p:spTree>
    <p:extLst>
      <p:ext uri="{BB962C8B-B14F-4D97-AF65-F5344CB8AC3E}">
        <p14:creationId xmlns:p14="http://schemas.microsoft.com/office/powerpoint/2010/main" val="830778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FEF3BBF-42CF-7542-8631-2FD374059CDB}"/>
              </a:ext>
            </a:extLst>
          </p:cNvPr>
          <p:cNvPicPr>
            <a:picLocks noChangeAspect="1"/>
          </p:cNvPicPr>
          <p:nvPr/>
        </p:nvPicPr>
        <p:blipFill>
          <a:blip r:embed="rId2"/>
          <a:srcRect l="450"/>
          <a:stretch>
            <a:fillRect/>
          </a:stretch>
        </p:blipFill>
        <p:spPr>
          <a:xfrm>
            <a:off x="531627" y="95015"/>
            <a:ext cx="8144539" cy="6646027"/>
          </a:xfrm>
          <a:prstGeom prst="rect">
            <a:avLst/>
          </a:prstGeom>
        </p:spPr>
      </p:pic>
    </p:spTree>
    <p:extLst>
      <p:ext uri="{BB962C8B-B14F-4D97-AF65-F5344CB8AC3E}">
        <p14:creationId xmlns:p14="http://schemas.microsoft.com/office/powerpoint/2010/main" val="393892678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5979</TotalTime>
  <Words>1195</Words>
  <Application>Microsoft Office PowerPoint</Application>
  <PresentationFormat>On-screen Show (4:3)</PresentationFormat>
  <Paragraphs>134</Paragraphs>
  <Slides>24</Slides>
  <Notes>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24</vt:i4>
      </vt:variant>
    </vt:vector>
  </HeadingPairs>
  <TitlesOfParts>
    <vt:vector size="36" baseType="lpstr">
      <vt:lpstr>Aptos</vt:lpstr>
      <vt:lpstr>Aptos Display</vt:lpstr>
      <vt:lpstr>Arial</vt:lpstr>
      <vt:lpstr>Barlow</vt:lpstr>
      <vt:lpstr>Calibri</vt:lpstr>
      <vt:lpstr>Cambria</vt:lpstr>
      <vt:lpstr>Roboto</vt:lpstr>
      <vt:lpstr>Sitka Heading</vt:lpstr>
      <vt:lpstr>Source Sans Pro</vt:lpstr>
      <vt:lpstr>Symbol</vt:lpstr>
      <vt:lpstr>Times New Roman</vt:lpstr>
      <vt:lpstr>Office Theme</vt:lpstr>
      <vt:lpstr>PowerPoint Presentation</vt:lpstr>
      <vt:lpstr>Upper Mississippi River Basin  State Ports Associations</vt:lpstr>
      <vt:lpstr>Upper Mississippi River Basin Ports Associations (2025)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Partners and Supporters Restore the Cooper Island Chain (Pool 19 Islands)  Upper Mississippi River (RM 375–381), Lee County, Iowa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Sinkler</dc:creator>
  <cp:lastModifiedBy>Anshu Singh</cp:lastModifiedBy>
  <cp:revision>27</cp:revision>
  <cp:lastPrinted>2026-04-14T04:19:32Z</cp:lastPrinted>
  <dcterms:created xsi:type="dcterms:W3CDTF">2024-07-07T00:34:21Z</dcterms:created>
  <dcterms:modified xsi:type="dcterms:W3CDTF">2026-07-29T15:47:26Z</dcterms:modified>
</cp:coreProperties>
</file>